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F649CB-57BD-4DFF-A89D-49ACB945A47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D845B3-D463-46A7-85C1-B9AB152D0387}">
      <dgm:prSet/>
      <dgm:spPr/>
      <dgm:t>
        <a:bodyPr/>
        <a:lstStyle/>
        <a:p>
          <a:r>
            <a:rPr lang="en-US"/>
            <a:t>T</a:t>
          </a:r>
          <a:r>
            <a:rPr lang="el-GR"/>
            <a:t>ί είναι η</a:t>
          </a:r>
          <a:r>
            <a:rPr lang="en-US"/>
            <a:t> </a:t>
          </a:r>
          <a:r>
            <a:rPr lang="en-GB"/>
            <a:t>adidas </a:t>
          </a:r>
          <a:endParaRPr lang="en-US"/>
        </a:p>
      </dgm:t>
    </dgm:pt>
    <dgm:pt modelId="{EE63574D-30FB-48BC-8E51-B396E50EE406}" type="parTrans" cxnId="{9A4232C2-CFED-4A89-B16E-8FF95BC55CEA}">
      <dgm:prSet/>
      <dgm:spPr/>
      <dgm:t>
        <a:bodyPr/>
        <a:lstStyle/>
        <a:p>
          <a:endParaRPr lang="en-US"/>
        </a:p>
      </dgm:t>
    </dgm:pt>
    <dgm:pt modelId="{90E5DCCF-F67D-4DDD-A7A9-0687E432EBEE}" type="sibTrans" cxnId="{9A4232C2-CFED-4A89-B16E-8FF95BC55CEA}">
      <dgm:prSet/>
      <dgm:spPr/>
      <dgm:t>
        <a:bodyPr/>
        <a:lstStyle/>
        <a:p>
          <a:endParaRPr lang="en-US"/>
        </a:p>
      </dgm:t>
    </dgm:pt>
    <dgm:pt modelId="{FA10E17D-3EE6-4F1F-A22C-318DC40BB4BA}">
      <dgm:prSet/>
      <dgm:spPr/>
      <dgm:t>
        <a:bodyPr/>
        <a:lstStyle/>
        <a:p>
          <a:r>
            <a:rPr lang="el-GR"/>
            <a:t>Πότε ιδρύθηκε </a:t>
          </a:r>
          <a:endParaRPr lang="en-US"/>
        </a:p>
      </dgm:t>
    </dgm:pt>
    <dgm:pt modelId="{1561F653-5F2F-468D-B700-A08A6D982D8E}" type="parTrans" cxnId="{F754C975-C404-4760-886F-9D7813C68262}">
      <dgm:prSet/>
      <dgm:spPr/>
      <dgm:t>
        <a:bodyPr/>
        <a:lstStyle/>
        <a:p>
          <a:endParaRPr lang="en-US"/>
        </a:p>
      </dgm:t>
    </dgm:pt>
    <dgm:pt modelId="{3BA4FB04-605C-41F5-AE57-0E8745C6D2A0}" type="sibTrans" cxnId="{F754C975-C404-4760-886F-9D7813C68262}">
      <dgm:prSet/>
      <dgm:spPr/>
      <dgm:t>
        <a:bodyPr/>
        <a:lstStyle/>
        <a:p>
          <a:endParaRPr lang="en-US"/>
        </a:p>
      </dgm:t>
    </dgm:pt>
    <dgm:pt modelId="{889E4E25-7A7E-403B-B0D4-6DC1DEE80F0B}">
      <dgm:prSet/>
      <dgm:spPr/>
      <dgm:t>
        <a:bodyPr/>
        <a:lstStyle/>
        <a:p>
          <a:r>
            <a:rPr lang="el-GR"/>
            <a:t>Τα πρώτα χρόνια </a:t>
          </a:r>
          <a:endParaRPr lang="en-US"/>
        </a:p>
      </dgm:t>
    </dgm:pt>
    <dgm:pt modelId="{E4F9157A-BF0A-4473-B3A6-634C01843896}" type="parTrans" cxnId="{A7F51666-23F8-4B45-9A20-529061ACA463}">
      <dgm:prSet/>
      <dgm:spPr/>
      <dgm:t>
        <a:bodyPr/>
        <a:lstStyle/>
        <a:p>
          <a:endParaRPr lang="en-US"/>
        </a:p>
      </dgm:t>
    </dgm:pt>
    <dgm:pt modelId="{A3EA7CFC-DBC1-4651-B9E3-9B31B33CAD61}" type="sibTrans" cxnId="{A7F51666-23F8-4B45-9A20-529061ACA463}">
      <dgm:prSet/>
      <dgm:spPr/>
      <dgm:t>
        <a:bodyPr/>
        <a:lstStyle/>
        <a:p>
          <a:endParaRPr lang="en-US"/>
        </a:p>
      </dgm:t>
    </dgm:pt>
    <dgm:pt modelId="{A1EBA5A4-C7EA-463A-935B-93837DAE15A1}">
      <dgm:prSet/>
      <dgm:spPr/>
      <dgm:t>
        <a:bodyPr/>
        <a:lstStyle/>
        <a:p>
          <a:r>
            <a:rPr lang="el-GR"/>
            <a:t>Διαχωρισμός των επιχειρήσεων</a:t>
          </a:r>
          <a:endParaRPr lang="en-US"/>
        </a:p>
      </dgm:t>
    </dgm:pt>
    <dgm:pt modelId="{68C5C977-CF4B-4BCB-9973-3D91D33B6E30}" type="parTrans" cxnId="{A3222E8A-9274-4BC8-92B3-A4ED9193820F}">
      <dgm:prSet/>
      <dgm:spPr/>
      <dgm:t>
        <a:bodyPr/>
        <a:lstStyle/>
        <a:p>
          <a:endParaRPr lang="en-US"/>
        </a:p>
      </dgm:t>
    </dgm:pt>
    <dgm:pt modelId="{22B1CC05-CA88-48B8-8F65-4D3CA2147E19}" type="sibTrans" cxnId="{A3222E8A-9274-4BC8-92B3-A4ED9193820F}">
      <dgm:prSet/>
      <dgm:spPr/>
      <dgm:t>
        <a:bodyPr/>
        <a:lstStyle/>
        <a:p>
          <a:endParaRPr lang="en-US"/>
        </a:p>
      </dgm:t>
    </dgm:pt>
    <dgm:pt modelId="{71AA7E4D-6A46-4DBC-9C46-322DD75A0A96}">
      <dgm:prSet/>
      <dgm:spPr/>
      <dgm:t>
        <a:bodyPr/>
        <a:lstStyle/>
        <a:p>
          <a:r>
            <a:rPr lang="el-GR"/>
            <a:t>Επιχειρηματική αντιπαράθεση</a:t>
          </a:r>
          <a:endParaRPr lang="en-US"/>
        </a:p>
      </dgm:t>
    </dgm:pt>
    <dgm:pt modelId="{935B4AC3-B5DB-4742-AEC4-D51B5BFDCEC7}" type="parTrans" cxnId="{A37E4926-EBF0-4320-B4D3-4F1E59444589}">
      <dgm:prSet/>
      <dgm:spPr/>
      <dgm:t>
        <a:bodyPr/>
        <a:lstStyle/>
        <a:p>
          <a:endParaRPr lang="en-US"/>
        </a:p>
      </dgm:t>
    </dgm:pt>
    <dgm:pt modelId="{2FC00E32-8E9F-4ED3-934D-A35ABD09B907}" type="sibTrans" cxnId="{A37E4926-EBF0-4320-B4D3-4F1E59444589}">
      <dgm:prSet/>
      <dgm:spPr/>
      <dgm:t>
        <a:bodyPr/>
        <a:lstStyle/>
        <a:p>
          <a:endParaRPr lang="en-US"/>
        </a:p>
      </dgm:t>
    </dgm:pt>
    <dgm:pt modelId="{3E88324F-9263-4F48-BBAD-013FD55726C1}">
      <dgm:prSet/>
      <dgm:spPr/>
      <dgm:t>
        <a:bodyPr/>
        <a:lstStyle/>
        <a:p>
          <a:r>
            <a:rPr lang="el-GR" dirty="0"/>
            <a:t>Οικονομικές πληροφορίες</a:t>
          </a:r>
          <a:endParaRPr lang="en-US" dirty="0"/>
        </a:p>
      </dgm:t>
    </dgm:pt>
    <dgm:pt modelId="{BE700A99-CE55-4BE7-9BC4-E4B4A8276F2A}" type="parTrans" cxnId="{4736F4D7-8040-4F7D-B189-056D1E2044A3}">
      <dgm:prSet/>
      <dgm:spPr/>
      <dgm:t>
        <a:bodyPr/>
        <a:lstStyle/>
        <a:p>
          <a:endParaRPr lang="en-US"/>
        </a:p>
      </dgm:t>
    </dgm:pt>
    <dgm:pt modelId="{AFB34E92-B417-4CDC-AE01-047C1E14E86E}" type="sibTrans" cxnId="{4736F4D7-8040-4F7D-B189-056D1E2044A3}">
      <dgm:prSet/>
      <dgm:spPr/>
      <dgm:t>
        <a:bodyPr/>
        <a:lstStyle/>
        <a:p>
          <a:endParaRPr lang="en-US"/>
        </a:p>
      </dgm:t>
    </dgm:pt>
    <dgm:pt modelId="{F6BF7C4D-8641-46F2-A6C4-3D0529AA568F}">
      <dgm:prSet/>
      <dgm:spPr/>
      <dgm:t>
        <a:bodyPr/>
        <a:lstStyle/>
        <a:p>
          <a:r>
            <a:rPr lang="el-GR" dirty="0"/>
            <a:t>Γιατί επέλεξα αυτό το θέμα για εργασία </a:t>
          </a:r>
          <a:endParaRPr lang="en-US" dirty="0"/>
        </a:p>
      </dgm:t>
    </dgm:pt>
    <dgm:pt modelId="{829B731B-B212-4E5C-9756-2AAAAC7BF33A}" type="parTrans" cxnId="{945BE715-AF9A-4EF1-882C-103A05CC8A34}">
      <dgm:prSet/>
      <dgm:spPr/>
      <dgm:t>
        <a:bodyPr/>
        <a:lstStyle/>
        <a:p>
          <a:endParaRPr lang="en-US"/>
        </a:p>
      </dgm:t>
    </dgm:pt>
    <dgm:pt modelId="{78537099-12B6-4DBA-91F8-0FDA50EC4E88}" type="sibTrans" cxnId="{945BE715-AF9A-4EF1-882C-103A05CC8A34}">
      <dgm:prSet/>
      <dgm:spPr/>
      <dgm:t>
        <a:bodyPr/>
        <a:lstStyle/>
        <a:p>
          <a:endParaRPr lang="en-US"/>
        </a:p>
      </dgm:t>
    </dgm:pt>
    <dgm:pt modelId="{9D32CABD-57A8-4E2A-B0D0-3081DF7D6BFB}" type="pres">
      <dgm:prSet presAssocID="{20F649CB-57BD-4DFF-A89D-49ACB945A478}" presName="diagram" presStyleCnt="0">
        <dgm:presLayoutVars>
          <dgm:dir/>
          <dgm:resizeHandles val="exact"/>
        </dgm:presLayoutVars>
      </dgm:prSet>
      <dgm:spPr/>
    </dgm:pt>
    <dgm:pt modelId="{C182B853-97B7-4B40-B292-5F10E5FC79E5}" type="pres">
      <dgm:prSet presAssocID="{1FD845B3-D463-46A7-85C1-B9AB152D0387}" presName="node" presStyleLbl="node1" presStyleIdx="0" presStyleCnt="7">
        <dgm:presLayoutVars>
          <dgm:bulletEnabled val="1"/>
        </dgm:presLayoutVars>
      </dgm:prSet>
      <dgm:spPr/>
    </dgm:pt>
    <dgm:pt modelId="{FF5D2AD4-EC63-4C1A-B529-65B715D24CFE}" type="pres">
      <dgm:prSet presAssocID="{90E5DCCF-F67D-4DDD-A7A9-0687E432EBEE}" presName="sibTrans" presStyleCnt="0"/>
      <dgm:spPr/>
    </dgm:pt>
    <dgm:pt modelId="{CFDE06E1-0887-4A03-AC12-D76E0A941CEB}" type="pres">
      <dgm:prSet presAssocID="{FA10E17D-3EE6-4F1F-A22C-318DC40BB4BA}" presName="node" presStyleLbl="node1" presStyleIdx="1" presStyleCnt="7">
        <dgm:presLayoutVars>
          <dgm:bulletEnabled val="1"/>
        </dgm:presLayoutVars>
      </dgm:prSet>
      <dgm:spPr/>
    </dgm:pt>
    <dgm:pt modelId="{998EC50D-C05D-4543-88E0-BB72EEB12A2C}" type="pres">
      <dgm:prSet presAssocID="{3BA4FB04-605C-41F5-AE57-0E8745C6D2A0}" presName="sibTrans" presStyleCnt="0"/>
      <dgm:spPr/>
    </dgm:pt>
    <dgm:pt modelId="{1CEE7080-21E7-4D32-83DC-0D8AA956AB19}" type="pres">
      <dgm:prSet presAssocID="{889E4E25-7A7E-403B-B0D4-6DC1DEE80F0B}" presName="node" presStyleLbl="node1" presStyleIdx="2" presStyleCnt="7">
        <dgm:presLayoutVars>
          <dgm:bulletEnabled val="1"/>
        </dgm:presLayoutVars>
      </dgm:prSet>
      <dgm:spPr/>
    </dgm:pt>
    <dgm:pt modelId="{E20EE50B-EBAC-4160-AA27-F62B8489805F}" type="pres">
      <dgm:prSet presAssocID="{A3EA7CFC-DBC1-4651-B9E3-9B31B33CAD61}" presName="sibTrans" presStyleCnt="0"/>
      <dgm:spPr/>
    </dgm:pt>
    <dgm:pt modelId="{5B9C1878-5386-4551-9E1D-D2B16E8D250D}" type="pres">
      <dgm:prSet presAssocID="{A1EBA5A4-C7EA-463A-935B-93837DAE15A1}" presName="node" presStyleLbl="node1" presStyleIdx="3" presStyleCnt="7">
        <dgm:presLayoutVars>
          <dgm:bulletEnabled val="1"/>
        </dgm:presLayoutVars>
      </dgm:prSet>
      <dgm:spPr/>
    </dgm:pt>
    <dgm:pt modelId="{73547DC8-635E-4ACA-932B-1B044C11481D}" type="pres">
      <dgm:prSet presAssocID="{22B1CC05-CA88-48B8-8F65-4D3CA2147E19}" presName="sibTrans" presStyleCnt="0"/>
      <dgm:spPr/>
    </dgm:pt>
    <dgm:pt modelId="{47567A3A-486D-489C-88F9-7C9196C68D20}" type="pres">
      <dgm:prSet presAssocID="{71AA7E4D-6A46-4DBC-9C46-322DD75A0A96}" presName="node" presStyleLbl="node1" presStyleIdx="4" presStyleCnt="7">
        <dgm:presLayoutVars>
          <dgm:bulletEnabled val="1"/>
        </dgm:presLayoutVars>
      </dgm:prSet>
      <dgm:spPr/>
    </dgm:pt>
    <dgm:pt modelId="{64A753B2-AE60-4BBC-86A8-576368350698}" type="pres">
      <dgm:prSet presAssocID="{2FC00E32-8E9F-4ED3-934D-A35ABD09B907}" presName="sibTrans" presStyleCnt="0"/>
      <dgm:spPr/>
    </dgm:pt>
    <dgm:pt modelId="{D49ECC33-D0ED-497A-8681-4B605CE0B919}" type="pres">
      <dgm:prSet presAssocID="{3E88324F-9263-4F48-BBAD-013FD55726C1}" presName="node" presStyleLbl="node1" presStyleIdx="5" presStyleCnt="7">
        <dgm:presLayoutVars>
          <dgm:bulletEnabled val="1"/>
        </dgm:presLayoutVars>
      </dgm:prSet>
      <dgm:spPr/>
    </dgm:pt>
    <dgm:pt modelId="{F0061FBE-421C-4C17-88F7-9583D4940F4F}" type="pres">
      <dgm:prSet presAssocID="{AFB34E92-B417-4CDC-AE01-047C1E14E86E}" presName="sibTrans" presStyleCnt="0"/>
      <dgm:spPr/>
    </dgm:pt>
    <dgm:pt modelId="{97FC8D2A-418A-46AA-A056-DAB76B950209}" type="pres">
      <dgm:prSet presAssocID="{F6BF7C4D-8641-46F2-A6C4-3D0529AA568F}" presName="node" presStyleLbl="node1" presStyleIdx="6" presStyleCnt="7">
        <dgm:presLayoutVars>
          <dgm:bulletEnabled val="1"/>
        </dgm:presLayoutVars>
      </dgm:prSet>
      <dgm:spPr/>
    </dgm:pt>
  </dgm:ptLst>
  <dgm:cxnLst>
    <dgm:cxn modelId="{945BE715-AF9A-4EF1-882C-103A05CC8A34}" srcId="{20F649CB-57BD-4DFF-A89D-49ACB945A478}" destId="{F6BF7C4D-8641-46F2-A6C4-3D0529AA568F}" srcOrd="6" destOrd="0" parTransId="{829B731B-B212-4E5C-9756-2AAAAC7BF33A}" sibTransId="{78537099-12B6-4DBA-91F8-0FDA50EC4E88}"/>
    <dgm:cxn modelId="{A37E4926-EBF0-4320-B4D3-4F1E59444589}" srcId="{20F649CB-57BD-4DFF-A89D-49ACB945A478}" destId="{71AA7E4D-6A46-4DBC-9C46-322DD75A0A96}" srcOrd="4" destOrd="0" parTransId="{935B4AC3-B5DB-4742-AEC4-D51B5BFDCEC7}" sibTransId="{2FC00E32-8E9F-4ED3-934D-A35ABD09B907}"/>
    <dgm:cxn modelId="{358AA033-0E03-4B5C-ADC4-3B48DF33AF27}" type="presOf" srcId="{889E4E25-7A7E-403B-B0D4-6DC1DEE80F0B}" destId="{1CEE7080-21E7-4D32-83DC-0D8AA956AB19}" srcOrd="0" destOrd="0" presId="urn:microsoft.com/office/officeart/2005/8/layout/default"/>
    <dgm:cxn modelId="{CA4B1537-EF77-435C-98E3-57192CF0CDC8}" type="presOf" srcId="{3E88324F-9263-4F48-BBAD-013FD55726C1}" destId="{D49ECC33-D0ED-497A-8681-4B605CE0B919}" srcOrd="0" destOrd="0" presId="urn:microsoft.com/office/officeart/2005/8/layout/default"/>
    <dgm:cxn modelId="{8FD0205C-BD83-432C-8284-98BB71D76026}" type="presOf" srcId="{71AA7E4D-6A46-4DBC-9C46-322DD75A0A96}" destId="{47567A3A-486D-489C-88F9-7C9196C68D20}" srcOrd="0" destOrd="0" presId="urn:microsoft.com/office/officeart/2005/8/layout/default"/>
    <dgm:cxn modelId="{A7F51666-23F8-4B45-9A20-529061ACA463}" srcId="{20F649CB-57BD-4DFF-A89D-49ACB945A478}" destId="{889E4E25-7A7E-403B-B0D4-6DC1DEE80F0B}" srcOrd="2" destOrd="0" parTransId="{E4F9157A-BF0A-4473-B3A6-634C01843896}" sibTransId="{A3EA7CFC-DBC1-4651-B9E3-9B31B33CAD61}"/>
    <dgm:cxn modelId="{F754C975-C404-4760-886F-9D7813C68262}" srcId="{20F649CB-57BD-4DFF-A89D-49ACB945A478}" destId="{FA10E17D-3EE6-4F1F-A22C-318DC40BB4BA}" srcOrd="1" destOrd="0" parTransId="{1561F653-5F2F-468D-B700-A08A6D982D8E}" sibTransId="{3BA4FB04-605C-41F5-AE57-0E8745C6D2A0}"/>
    <dgm:cxn modelId="{8C193C88-B4F1-451B-A5AA-63C5A65372C7}" type="presOf" srcId="{A1EBA5A4-C7EA-463A-935B-93837DAE15A1}" destId="{5B9C1878-5386-4551-9E1D-D2B16E8D250D}" srcOrd="0" destOrd="0" presId="urn:microsoft.com/office/officeart/2005/8/layout/default"/>
    <dgm:cxn modelId="{A3222E8A-9274-4BC8-92B3-A4ED9193820F}" srcId="{20F649CB-57BD-4DFF-A89D-49ACB945A478}" destId="{A1EBA5A4-C7EA-463A-935B-93837DAE15A1}" srcOrd="3" destOrd="0" parTransId="{68C5C977-CF4B-4BCB-9973-3D91D33B6E30}" sibTransId="{22B1CC05-CA88-48B8-8F65-4D3CA2147E19}"/>
    <dgm:cxn modelId="{9A4232C2-CFED-4A89-B16E-8FF95BC55CEA}" srcId="{20F649CB-57BD-4DFF-A89D-49ACB945A478}" destId="{1FD845B3-D463-46A7-85C1-B9AB152D0387}" srcOrd="0" destOrd="0" parTransId="{EE63574D-30FB-48BC-8E51-B396E50EE406}" sibTransId="{90E5DCCF-F67D-4DDD-A7A9-0687E432EBEE}"/>
    <dgm:cxn modelId="{62B380C6-4C62-496B-8DB4-6CD271A52A65}" type="presOf" srcId="{1FD845B3-D463-46A7-85C1-B9AB152D0387}" destId="{C182B853-97B7-4B40-B292-5F10E5FC79E5}" srcOrd="0" destOrd="0" presId="urn:microsoft.com/office/officeart/2005/8/layout/default"/>
    <dgm:cxn modelId="{4736F4D7-8040-4F7D-B189-056D1E2044A3}" srcId="{20F649CB-57BD-4DFF-A89D-49ACB945A478}" destId="{3E88324F-9263-4F48-BBAD-013FD55726C1}" srcOrd="5" destOrd="0" parTransId="{BE700A99-CE55-4BE7-9BC4-E4B4A8276F2A}" sibTransId="{AFB34E92-B417-4CDC-AE01-047C1E14E86E}"/>
    <dgm:cxn modelId="{82CFEDD8-E61E-4AEF-B0C1-0F8CE32997F7}" type="presOf" srcId="{FA10E17D-3EE6-4F1F-A22C-318DC40BB4BA}" destId="{CFDE06E1-0887-4A03-AC12-D76E0A941CEB}" srcOrd="0" destOrd="0" presId="urn:microsoft.com/office/officeart/2005/8/layout/default"/>
    <dgm:cxn modelId="{1923C2DA-5798-47D6-A3D6-5B5F1E313E2F}" type="presOf" srcId="{20F649CB-57BD-4DFF-A89D-49ACB945A478}" destId="{9D32CABD-57A8-4E2A-B0D0-3081DF7D6BFB}" srcOrd="0" destOrd="0" presId="urn:microsoft.com/office/officeart/2005/8/layout/default"/>
    <dgm:cxn modelId="{34F993F8-E857-49F5-9EC6-CDD0E7B40BA8}" type="presOf" srcId="{F6BF7C4D-8641-46F2-A6C4-3D0529AA568F}" destId="{97FC8D2A-418A-46AA-A056-DAB76B950209}" srcOrd="0" destOrd="0" presId="urn:microsoft.com/office/officeart/2005/8/layout/default"/>
    <dgm:cxn modelId="{9AD3E250-4435-4844-B5CD-D0642F9E490B}" type="presParOf" srcId="{9D32CABD-57A8-4E2A-B0D0-3081DF7D6BFB}" destId="{C182B853-97B7-4B40-B292-5F10E5FC79E5}" srcOrd="0" destOrd="0" presId="urn:microsoft.com/office/officeart/2005/8/layout/default"/>
    <dgm:cxn modelId="{F3128074-26DD-4FD4-BF6E-DCE7A3F17065}" type="presParOf" srcId="{9D32CABD-57A8-4E2A-B0D0-3081DF7D6BFB}" destId="{FF5D2AD4-EC63-4C1A-B529-65B715D24CFE}" srcOrd="1" destOrd="0" presId="urn:microsoft.com/office/officeart/2005/8/layout/default"/>
    <dgm:cxn modelId="{8550E07D-1BFF-4D2E-8FFE-C2D62EC920E4}" type="presParOf" srcId="{9D32CABD-57A8-4E2A-B0D0-3081DF7D6BFB}" destId="{CFDE06E1-0887-4A03-AC12-D76E0A941CEB}" srcOrd="2" destOrd="0" presId="urn:microsoft.com/office/officeart/2005/8/layout/default"/>
    <dgm:cxn modelId="{64CB2C1B-F986-4BD5-BC83-D22A31B48323}" type="presParOf" srcId="{9D32CABD-57A8-4E2A-B0D0-3081DF7D6BFB}" destId="{998EC50D-C05D-4543-88E0-BB72EEB12A2C}" srcOrd="3" destOrd="0" presId="urn:microsoft.com/office/officeart/2005/8/layout/default"/>
    <dgm:cxn modelId="{8A76D902-78BB-4525-AEF6-63255595A166}" type="presParOf" srcId="{9D32CABD-57A8-4E2A-B0D0-3081DF7D6BFB}" destId="{1CEE7080-21E7-4D32-83DC-0D8AA956AB19}" srcOrd="4" destOrd="0" presId="urn:microsoft.com/office/officeart/2005/8/layout/default"/>
    <dgm:cxn modelId="{FBF77CA3-3F62-44DD-B1F9-1B42D9EACC91}" type="presParOf" srcId="{9D32CABD-57A8-4E2A-B0D0-3081DF7D6BFB}" destId="{E20EE50B-EBAC-4160-AA27-F62B8489805F}" srcOrd="5" destOrd="0" presId="urn:microsoft.com/office/officeart/2005/8/layout/default"/>
    <dgm:cxn modelId="{2A182681-AD8E-4B0B-8430-7674748CEFB5}" type="presParOf" srcId="{9D32CABD-57A8-4E2A-B0D0-3081DF7D6BFB}" destId="{5B9C1878-5386-4551-9E1D-D2B16E8D250D}" srcOrd="6" destOrd="0" presId="urn:microsoft.com/office/officeart/2005/8/layout/default"/>
    <dgm:cxn modelId="{3C6729B6-203B-42F5-9ADD-BE6D64FD970F}" type="presParOf" srcId="{9D32CABD-57A8-4E2A-B0D0-3081DF7D6BFB}" destId="{73547DC8-635E-4ACA-932B-1B044C11481D}" srcOrd="7" destOrd="0" presId="urn:microsoft.com/office/officeart/2005/8/layout/default"/>
    <dgm:cxn modelId="{210166D6-778C-4ED2-AE67-5501EEA1E643}" type="presParOf" srcId="{9D32CABD-57A8-4E2A-B0D0-3081DF7D6BFB}" destId="{47567A3A-486D-489C-88F9-7C9196C68D20}" srcOrd="8" destOrd="0" presId="urn:microsoft.com/office/officeart/2005/8/layout/default"/>
    <dgm:cxn modelId="{DF4AB2AB-EC9E-4BCE-8A3D-FA16A69EA313}" type="presParOf" srcId="{9D32CABD-57A8-4E2A-B0D0-3081DF7D6BFB}" destId="{64A753B2-AE60-4BBC-86A8-576368350698}" srcOrd="9" destOrd="0" presId="urn:microsoft.com/office/officeart/2005/8/layout/default"/>
    <dgm:cxn modelId="{30FF7595-060F-4D65-848A-769B19CC9C87}" type="presParOf" srcId="{9D32CABD-57A8-4E2A-B0D0-3081DF7D6BFB}" destId="{D49ECC33-D0ED-497A-8681-4B605CE0B919}" srcOrd="10" destOrd="0" presId="urn:microsoft.com/office/officeart/2005/8/layout/default"/>
    <dgm:cxn modelId="{2DBAB4BA-CFBB-4F91-A526-A1205BCCE733}" type="presParOf" srcId="{9D32CABD-57A8-4E2A-B0D0-3081DF7D6BFB}" destId="{F0061FBE-421C-4C17-88F7-9583D4940F4F}" srcOrd="11" destOrd="0" presId="urn:microsoft.com/office/officeart/2005/8/layout/default"/>
    <dgm:cxn modelId="{8863CBDC-FA62-484C-957A-33B85207562A}" type="presParOf" srcId="{9D32CABD-57A8-4E2A-B0D0-3081DF7D6BFB}" destId="{97FC8D2A-418A-46AA-A056-DAB76B950209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82B853-97B7-4B40-B292-5F10E5FC79E5}">
      <dsp:nvSpPr>
        <dsp:cNvPr id="0" name=""/>
        <dsp:cNvSpPr/>
      </dsp:nvSpPr>
      <dsp:spPr>
        <a:xfrm>
          <a:off x="2722" y="321643"/>
          <a:ext cx="2159481" cy="1295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</a:t>
          </a:r>
          <a:r>
            <a:rPr lang="el-GR" sz="2300" kern="1200"/>
            <a:t>ί είναι η</a:t>
          </a:r>
          <a:r>
            <a:rPr lang="en-US" sz="2300" kern="1200"/>
            <a:t> </a:t>
          </a:r>
          <a:r>
            <a:rPr lang="en-GB" sz="2300" kern="1200"/>
            <a:t>adidas </a:t>
          </a:r>
          <a:endParaRPr lang="en-US" sz="2300" kern="1200"/>
        </a:p>
      </dsp:txBody>
      <dsp:txXfrm>
        <a:off x="2722" y="321643"/>
        <a:ext cx="2159481" cy="1295688"/>
      </dsp:txXfrm>
    </dsp:sp>
    <dsp:sp modelId="{CFDE06E1-0887-4A03-AC12-D76E0A941CEB}">
      <dsp:nvSpPr>
        <dsp:cNvPr id="0" name=""/>
        <dsp:cNvSpPr/>
      </dsp:nvSpPr>
      <dsp:spPr>
        <a:xfrm>
          <a:off x="2378151" y="321643"/>
          <a:ext cx="2159481" cy="1295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Πότε ιδρύθηκε </a:t>
          </a:r>
          <a:endParaRPr lang="en-US" sz="2300" kern="1200"/>
        </a:p>
      </dsp:txBody>
      <dsp:txXfrm>
        <a:off x="2378151" y="321643"/>
        <a:ext cx="2159481" cy="1295688"/>
      </dsp:txXfrm>
    </dsp:sp>
    <dsp:sp modelId="{1CEE7080-21E7-4D32-83DC-0D8AA956AB19}">
      <dsp:nvSpPr>
        <dsp:cNvPr id="0" name=""/>
        <dsp:cNvSpPr/>
      </dsp:nvSpPr>
      <dsp:spPr>
        <a:xfrm>
          <a:off x="4753581" y="321643"/>
          <a:ext cx="2159481" cy="1295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Τα πρώτα χρόνια </a:t>
          </a:r>
          <a:endParaRPr lang="en-US" sz="2300" kern="1200"/>
        </a:p>
      </dsp:txBody>
      <dsp:txXfrm>
        <a:off x="4753581" y="321643"/>
        <a:ext cx="2159481" cy="1295688"/>
      </dsp:txXfrm>
    </dsp:sp>
    <dsp:sp modelId="{5B9C1878-5386-4551-9E1D-D2B16E8D250D}">
      <dsp:nvSpPr>
        <dsp:cNvPr id="0" name=""/>
        <dsp:cNvSpPr/>
      </dsp:nvSpPr>
      <dsp:spPr>
        <a:xfrm>
          <a:off x="7129011" y="321643"/>
          <a:ext cx="2159481" cy="1295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Διαχωρισμός των επιχειρήσεων</a:t>
          </a:r>
          <a:endParaRPr lang="en-US" sz="2300" kern="1200"/>
        </a:p>
      </dsp:txBody>
      <dsp:txXfrm>
        <a:off x="7129011" y="321643"/>
        <a:ext cx="2159481" cy="1295688"/>
      </dsp:txXfrm>
    </dsp:sp>
    <dsp:sp modelId="{47567A3A-486D-489C-88F9-7C9196C68D20}">
      <dsp:nvSpPr>
        <dsp:cNvPr id="0" name=""/>
        <dsp:cNvSpPr/>
      </dsp:nvSpPr>
      <dsp:spPr>
        <a:xfrm>
          <a:off x="1190436" y="1833280"/>
          <a:ext cx="2159481" cy="1295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Επιχειρηματική αντιπαράθεση</a:t>
          </a:r>
          <a:endParaRPr lang="en-US" sz="2300" kern="1200"/>
        </a:p>
      </dsp:txBody>
      <dsp:txXfrm>
        <a:off x="1190436" y="1833280"/>
        <a:ext cx="2159481" cy="1295688"/>
      </dsp:txXfrm>
    </dsp:sp>
    <dsp:sp modelId="{D49ECC33-D0ED-497A-8681-4B605CE0B919}">
      <dsp:nvSpPr>
        <dsp:cNvPr id="0" name=""/>
        <dsp:cNvSpPr/>
      </dsp:nvSpPr>
      <dsp:spPr>
        <a:xfrm>
          <a:off x="3565866" y="1833280"/>
          <a:ext cx="2159481" cy="1295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dirty="0"/>
            <a:t>Οικονομικές πληροφορίες</a:t>
          </a:r>
          <a:endParaRPr lang="en-US" sz="2300" kern="1200" dirty="0"/>
        </a:p>
      </dsp:txBody>
      <dsp:txXfrm>
        <a:off x="3565866" y="1833280"/>
        <a:ext cx="2159481" cy="1295688"/>
      </dsp:txXfrm>
    </dsp:sp>
    <dsp:sp modelId="{97FC8D2A-418A-46AA-A056-DAB76B950209}">
      <dsp:nvSpPr>
        <dsp:cNvPr id="0" name=""/>
        <dsp:cNvSpPr/>
      </dsp:nvSpPr>
      <dsp:spPr>
        <a:xfrm>
          <a:off x="5941296" y="1833280"/>
          <a:ext cx="2159481" cy="1295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dirty="0"/>
            <a:t>Γιατί επέλεξα αυτό το θέμα για εργασία </a:t>
          </a:r>
          <a:endParaRPr lang="en-US" sz="2300" kern="1200" dirty="0"/>
        </a:p>
      </dsp:txBody>
      <dsp:txXfrm>
        <a:off x="5941296" y="1833280"/>
        <a:ext cx="2159481" cy="129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92%CE%B1%CF%85%CE%B1%CF%81%CE%AF%CE%B1" TargetMode="External"/><Relationship Id="rId2" Type="http://schemas.openxmlformats.org/officeDocument/2006/relationships/hyperlink" Target="https://el.wikipedia.org/wiki/%CE%A7%CE%AD%CF%81%CF%84%CF%83%CE%BF%CE%B3%CE%BA%CE%B5%CE%BD%CE%B1%CE%BF%CF%85%CF%81%CE%B1%CF%8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A1%CE%BF%CF%8D%CE%BD%CF%84%CE%BF%CE%BB%CF%86_%CE%9D%CF%84%CE%AC%CF%83%CE%BB%CE%B5%CF%81" TargetMode="External"/><Relationship Id="rId2" Type="http://schemas.openxmlformats.org/officeDocument/2006/relationships/hyperlink" Target="https://el.wikipedia.org/wiki/%CE%86%CE%BD%CF%84%CE%BF%CE%BB%CF%86_%CE%9D%CF%84%CE%AC%CF%83%CE%BB%CE%B5%CF%8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l.wikipedia.org/wiki/%CE%A7%CE%AD%CF%81%CF%84%CF%83%CE%BF%CE%B3%CE%BA%CE%B5%CE%BD%CE%B1%CE%BF%CF%85%CF%81%CE%B1%CF%87" TargetMode="External"/><Relationship Id="rId4" Type="http://schemas.openxmlformats.org/officeDocument/2006/relationships/hyperlink" Target="https://el.wikipedia.org/wiki/Pum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l.wikipedia.org/wiki/%CE%A7%CE%AD%CF%81%CF%84%CF%83%CE%BF%CE%B3%CE%BA%CE%B5%CE%BD%CE%B1%CE%BF%CF%85%CF%81%CE%B1%CF%8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l.wikipedia.org/wiki/%CE%A7%CE%AD%CF%81%CF%84%CF%83%CE%BF%CE%B3%CE%BA%CE%B5%CE%BD%CE%B1%CE%BF%CF%85%CF%81%CE%B1%CF%8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el.wikipedia.org/wiki/%CE%A7%CE%AD%CF%81%CF%84%CF%83%CE%BF%CE%B3%CE%BA%CE%B5%CE%BD%CE%B1%CE%BF%CF%85%CF%81%CE%B1%CF%8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l.wikipedia.org/wiki/%CE%9A%CE%AD%CF%81%CE%B4%CE%B7_%CF%80%CF%81%CE%BF_%CF%84%CF%8C%CE%BA%CF%89%CE%BD_%CE%BA%CE%B1%CE%B9_%CF%86%CF%8C%CF%81%CF%89%CE%B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F8454B2E-D2DB-42C2-A224-BCEC47B86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8B61146-1CF0-40E1-B66E-C22BD9207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C5B4132D-44B5-98E7-ACD3-0B0811E20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4987" y="802298"/>
            <a:ext cx="9089865" cy="3822329"/>
          </a:xfrm>
        </p:spPr>
        <p:txBody>
          <a:bodyPr anchor="b">
            <a:normAutofit/>
          </a:bodyPr>
          <a:lstStyle/>
          <a:p>
            <a:pPr algn="l"/>
            <a:r>
              <a:rPr lang="en-GB" dirty="0"/>
              <a:t>Adidas</a:t>
            </a:r>
            <a:endParaRPr lang="el-GR" dirty="0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AE5065C-30A9-480A-9E93-74CC14902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018211" y="4768183"/>
            <a:ext cx="8401527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4" name="Picture 43">
            <a:extLst>
              <a:ext uri="{FF2B5EF4-FFF2-40B4-BE49-F238E27FC236}">
                <a16:creationId xmlns:a16="http://schemas.microsoft.com/office/drawing/2014/main" id="{32F83421-27F5-45DC-A0C2-B4B3592FD8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097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2" name="chimes.wav"/>
          </p:stSnd>
        </p:sndAc>
      </p:transition>
    </mc:Choice>
    <mc:Fallback>
      <p:transition spd="slow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28AC827-DE41-4D3E-A58A-7459D979E6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2FC1817-FD63-E97F-5184-2EE94EAF5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450" y="1289304"/>
            <a:ext cx="2996704" cy="4279393"/>
          </a:xfrm>
        </p:spPr>
        <p:txBody>
          <a:bodyPr anchor="ctr">
            <a:normAutofit/>
          </a:bodyPr>
          <a:lstStyle/>
          <a:p>
            <a:r>
              <a:rPr lang="el-GR" dirty="0"/>
              <a:t>Γιατί επέλεξα αυτό το θέμα για εργασία </a:t>
            </a:r>
            <a:br>
              <a:rPr lang="en-US" dirty="0"/>
            </a:br>
            <a:endParaRPr lang="el-GR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FAD7B33-B27E-4BD4-BE9C-A3698E433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80324" y="957031"/>
            <a:ext cx="6574529" cy="4943939"/>
            <a:chOff x="7807230" y="2012810"/>
            <a:chExt cx="3251252" cy="34598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1D039DC-5A65-400A-9CD6-F9725D1B6F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C3A47B2-ECD5-4DBE-A76C-FBFBFE1275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4197647C-4C56-4F84-ABC7-9E6F3E6783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360" y="1292111"/>
            <a:ext cx="5934456" cy="4279392"/>
          </a:xfrm>
          <a:prstGeom prst="rect">
            <a:avLst/>
          </a:prstGeom>
          <a:solidFill>
            <a:schemeClr val="bg2"/>
          </a:solidFill>
          <a:ln w="3175" cap="sq">
            <a:solidFill>
              <a:schemeClr val="bg1">
                <a:lumMod val="75000"/>
              </a:schemeClr>
            </a:soli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284B858-35F1-EFAE-67AC-BE3D53E19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2091" y="1598346"/>
            <a:ext cx="5290143" cy="3642379"/>
          </a:xfrm>
        </p:spPr>
        <p:txBody>
          <a:bodyPr anchor="ctr">
            <a:normAutofit/>
          </a:bodyPr>
          <a:lstStyle/>
          <a:p>
            <a:r>
              <a:rPr lang="el-GR" sz="1800" dirty="0"/>
              <a:t>Επέλεξα ως θέμα για την εργασία β΄ </a:t>
            </a:r>
            <a:r>
              <a:rPr lang="el-GR" sz="1800" dirty="0" err="1"/>
              <a:t>τετραμήνου</a:t>
            </a:r>
            <a:r>
              <a:rPr lang="el-GR" sz="1800" dirty="0"/>
              <a:t> στο μάθημα του ΚΠΑ, να γράψω για την ιστορία της </a:t>
            </a:r>
            <a:r>
              <a:rPr lang="en-GB" sz="1800" dirty="0"/>
              <a:t>adidas</a:t>
            </a:r>
            <a:r>
              <a:rPr lang="el-GR" sz="1800" dirty="0"/>
              <a:t>. Μου άρεσε πολύ ως θέμα διότι δύο αδέρφια ξεκίνησαν την εταιρία από το </a:t>
            </a:r>
            <a:r>
              <a:rPr lang="el-GR" sz="1800" dirty="0" err="1"/>
              <a:t>πληντύριο</a:t>
            </a:r>
            <a:r>
              <a:rPr lang="el-GR" sz="1800" dirty="0"/>
              <a:t> της μητέρας τους και κατάφεραν να έχουν 2 επώνυμες εταιρίες και η μία από αυτές (η </a:t>
            </a:r>
            <a:r>
              <a:rPr lang="en-GB" sz="1800" dirty="0"/>
              <a:t>adidas)</a:t>
            </a:r>
            <a:r>
              <a:rPr lang="el-GR" sz="1800" dirty="0"/>
              <a:t> είναι η 2</a:t>
            </a:r>
            <a:r>
              <a:rPr lang="el-GR" sz="1800" baseline="30000" dirty="0"/>
              <a:t>η</a:t>
            </a:r>
            <a:r>
              <a:rPr lang="el-GR" sz="1800" dirty="0"/>
              <a:t> μεγαλύτερη σε όλο τον κόσμο.</a:t>
            </a:r>
          </a:p>
        </p:txBody>
      </p:sp>
    </p:spTree>
    <p:extLst>
      <p:ext uri="{BB962C8B-B14F-4D97-AF65-F5344CB8AC3E}">
        <p14:creationId xmlns:p14="http://schemas.microsoft.com/office/powerpoint/2010/main" val="38988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F891EB-ED45-44C3-95D6-FFB2EC07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A385B8-7C85-4CE0-AE3A-00EB627B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E2E4D322-9282-BAD1-33B5-55A1933D2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523" y="804519"/>
            <a:ext cx="3160501" cy="2624481"/>
          </a:xfrm>
        </p:spPr>
        <p:txBody>
          <a:bodyPr anchor="ctr">
            <a:normAutofit/>
          </a:bodyPr>
          <a:lstStyle/>
          <a:p>
            <a:r>
              <a:rPr lang="el-GR" dirty="0" err="1"/>
              <a:t>Σκαρουλης</a:t>
            </a:r>
            <a:r>
              <a:rPr lang="el-GR" dirty="0"/>
              <a:t> </a:t>
            </a:r>
            <a:r>
              <a:rPr lang="el-GR" dirty="0" err="1"/>
              <a:t>μιχαλησ</a:t>
            </a:r>
            <a:r>
              <a:rPr lang="el-GR" dirty="0"/>
              <a:t> </a:t>
            </a:r>
            <a:br>
              <a:rPr lang="el-GR" dirty="0"/>
            </a:br>
            <a:endParaRPr lang="el-GR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9AF263B-E208-40DF-A182-5193478DC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45156" y="962799"/>
            <a:ext cx="0" cy="41148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47391CA-8CEF-695D-F24B-EF84D7CD9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863" y="804520"/>
            <a:ext cx="6102559" cy="443135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l-GR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Ευχαριστώ πολύ για την προσοχή σας.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557D95A-0A72-41F9-844C-544C199B45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24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183E04-1B03-76DB-55A0-B882342D5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91492"/>
            <a:ext cx="9291215" cy="800163"/>
          </a:xfrm>
        </p:spPr>
        <p:txBody>
          <a:bodyPr>
            <a:normAutofit/>
          </a:bodyPr>
          <a:lstStyle/>
          <a:p>
            <a:r>
              <a:rPr lang="el-GR" sz="4000"/>
              <a:t>περιοχομενα</a:t>
            </a:r>
            <a:endParaRPr lang="el-GR" sz="4000" dirty="0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4BD5ABC5-5F18-A28F-CD04-CECA08B667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794058"/>
              </p:ext>
            </p:extLst>
          </p:nvPr>
        </p:nvGraphicFramePr>
        <p:xfrm>
          <a:off x="1451579" y="2015732"/>
          <a:ext cx="9291215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8017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F891EB-ED45-44C3-95D6-FFB2EC07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A385B8-7C85-4CE0-AE3A-00EB627B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7FC181B-49C5-EFAC-456B-12E780B96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523" y="804519"/>
            <a:ext cx="3160501" cy="4431360"/>
          </a:xfrm>
        </p:spPr>
        <p:txBody>
          <a:bodyPr anchor="ctr">
            <a:normAutofit/>
          </a:bodyPr>
          <a:lstStyle/>
          <a:p>
            <a:r>
              <a:rPr lang="en-US" dirty="0"/>
              <a:t>TI EINAI H </a:t>
            </a:r>
            <a:r>
              <a:rPr lang="en-GB" dirty="0"/>
              <a:t>adidas ;</a:t>
            </a:r>
            <a:endParaRPr lang="el-GR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9AF263B-E208-40DF-A182-5193478DC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45156" y="962799"/>
            <a:ext cx="0" cy="41148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AC1BEB7-8988-B817-14CE-3B5A1B3BA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863" y="804520"/>
            <a:ext cx="6102559" cy="4431359"/>
          </a:xfrm>
        </p:spPr>
        <p:txBody>
          <a:bodyPr anchor="ctr">
            <a:normAutofit/>
          </a:bodyPr>
          <a:lstStyle/>
          <a:p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Η </a:t>
            </a:r>
            <a:r>
              <a:rPr lang="en-US" b="1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Adidas </a:t>
            </a: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 είναι μια γερμανική πολυεθνική εταιρεία με έδρα στο </a:t>
            </a:r>
            <a:r>
              <a:rPr lang="el-GR" b="0" i="0" u="none" strike="noStrike" dirty="0" err="1">
                <a:solidFill>
                  <a:schemeClr val="accent1"/>
                </a:solidFill>
                <a:effectLst/>
                <a:latin typeface="Arial" panose="020B0604020202020204" pitchFamily="34" charset="0"/>
                <a:hlinkClick r:id="rId2" tooltip="Χέρτσογκεναουραχ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Χέρτσογκεναουραχ</a:t>
            </a: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 της</a:t>
            </a:r>
            <a:r>
              <a:rPr lang="el-GR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l-GR" b="0" i="0" u="none" strike="noStrike" dirty="0">
                <a:solidFill>
                  <a:schemeClr val="accent1"/>
                </a:solidFill>
                <a:effectLst/>
                <a:latin typeface="Arial" panose="020B0604020202020204" pitchFamily="34" charset="0"/>
                <a:hlinkClick r:id="rId3" tooltip="Βαυαρία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Βαυαρίας</a:t>
            </a: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, που σχεδιάζει και κατασκευάζει παπούτσια, ρούχα και αξεσουάρ. Είναι ο μεγαλύτερος κατασκευαστής αθλητικών ειδών στην Ευρώπη και ο δεύτερος μεγαλύτερος στον κόσμο.</a:t>
            </a:r>
            <a:endParaRPr lang="el-G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557D95A-0A72-41F9-844C-544C199B45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750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EF7B5C2E-03A4-EE3C-27F0-5F68BB35F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880984" cy="4584527"/>
          </a:xfrm>
        </p:spPr>
        <p:txBody>
          <a:bodyPr anchor="t">
            <a:normAutofit/>
          </a:bodyPr>
          <a:lstStyle/>
          <a:p>
            <a:pPr algn="l"/>
            <a:r>
              <a:rPr lang="el-GR" sz="3600">
                <a:solidFill>
                  <a:srgbClr val="FFFFFF"/>
                </a:solidFill>
              </a:rPr>
              <a:t>Ποτε ιδρυθηκε </a:t>
            </a:r>
            <a:r>
              <a:rPr lang="en-GB" sz="3600">
                <a:solidFill>
                  <a:srgbClr val="FFFFFF"/>
                </a:solidFill>
              </a:rPr>
              <a:t>;</a:t>
            </a:r>
            <a:endParaRPr lang="el-GR" sz="3600">
              <a:solidFill>
                <a:srgbClr val="FFFFFF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FDD475B-1645-10B1-9BA4-0B74789A6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Η Adidas ιδρύθηκε στις 18 Αυγούστου 1949 από τον </a:t>
            </a:r>
            <a:r>
              <a:rPr lang="el-GR" b="0" i="0" u="none" strike="noStrike" dirty="0">
                <a:solidFill>
                  <a:schemeClr val="accent1"/>
                </a:solidFill>
                <a:effectLst/>
                <a:latin typeface="Arial" panose="020B0604020202020204" pitchFamily="34" charset="0"/>
                <a:hlinkClick r:id="rId2" tooltip="Άντολφ Ντάσλερ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Άντολφ </a:t>
            </a:r>
            <a:r>
              <a:rPr lang="el-GR" b="0" i="0" u="none" strike="noStrike" dirty="0" err="1">
                <a:solidFill>
                  <a:schemeClr val="accent1"/>
                </a:solidFill>
                <a:effectLst/>
                <a:latin typeface="Arial" panose="020B0604020202020204" pitchFamily="34" charset="0"/>
                <a:hlinkClick r:id="rId2" tooltip="Άντολφ Ντάσλερ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Ντάσλερ</a:t>
            </a: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, μετά το ξέσπασμα του </a:t>
            </a:r>
            <a:r>
              <a:rPr lang="el-GR" b="0" i="1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Gebrüder</a:t>
            </a:r>
            <a:r>
              <a:rPr lang="el-GR" b="0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l-GR" b="0" i="1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Dassler</a:t>
            </a:r>
            <a:r>
              <a:rPr lang="el-GR" b="0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l-GR" b="0" i="1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Schuhfabrik</a:t>
            </a:r>
            <a:r>
              <a:rPr lang="el-GR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ανάμεσα </a:t>
            </a:r>
            <a:r>
              <a:rPr lang="el-GR" b="0" i="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σ'αυτόν</a:t>
            </a: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 και τον μεγαλύτερο αδερφό του </a:t>
            </a:r>
            <a:r>
              <a:rPr lang="el-GR" b="0" i="0" u="none" strike="noStrike" dirty="0">
                <a:solidFill>
                  <a:schemeClr val="accent1"/>
                </a:solidFill>
                <a:effectLst/>
                <a:latin typeface="Arial" panose="020B0604020202020204" pitchFamily="34" charset="0"/>
                <a:hlinkClick r:id="rId3" tooltip="Ρούντολφ Ντάσλερ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Ρούντολφ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.</a:t>
            </a: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 Ο Ρούντολφ είχε προηγουμένως ιδρύσει την </a:t>
            </a:r>
            <a:r>
              <a:rPr lang="el-GR" b="0" i="0" u="none" strike="noStrike" dirty="0" err="1">
                <a:solidFill>
                  <a:schemeClr val="accent1"/>
                </a:solidFill>
                <a:effectLst/>
                <a:latin typeface="Arial" panose="020B0604020202020204" pitchFamily="34" charset="0"/>
                <a:hlinkClick r:id="rId4" tooltip="Pum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Puma</a:t>
            </a: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, η οποία γρήγορα έγινε ο επιχειρηματικός ανταγωνιστής της Adidas και η οποία έχει επίσης έδρα το </a:t>
            </a:r>
            <a:r>
              <a:rPr lang="el-GR" b="0" i="0" u="none" strike="noStrike" dirty="0" err="1">
                <a:solidFill>
                  <a:schemeClr val="accent1"/>
                </a:solidFill>
                <a:effectLst/>
                <a:latin typeface="Arial" panose="020B0604020202020204" pitchFamily="34" charset="0"/>
                <a:hlinkClick r:id="rId5" tooltip="Χέρτσογκεναουραχ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Χέρτσογκεναουραχ</a:t>
            </a: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. Τα σχέδια της εταιρείας για την ένδυση και την </a:t>
            </a:r>
            <a:r>
              <a:rPr lang="el-GR" b="0" i="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υπόδυση</a:t>
            </a: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 τυπικά περιλαμβάνουν τρεις παράλληλες γραμμές ενώ το ίδιο μοτίβο παρουσιάζεται και στο σημερινό επίσημο λογότυπο της Adidas. Το εμπορικό όνομα της εταιρείας δεν περιέχει κεφαλαία γράμματα.</a:t>
            </a:r>
            <a:endParaRPr lang="el-G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150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ECBF3BAE-A371-188D-8C28-27AE97CA3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961" y="1600199"/>
            <a:ext cx="3173482" cy="4297680"/>
          </a:xfrm>
        </p:spPr>
        <p:txBody>
          <a:bodyPr anchor="ctr">
            <a:normAutofit/>
          </a:bodyPr>
          <a:lstStyle/>
          <a:p>
            <a:r>
              <a:rPr lang="el-GR" dirty="0"/>
              <a:t>Τα </a:t>
            </a:r>
            <a:r>
              <a:rPr lang="el-GR" dirty="0" err="1"/>
              <a:t>πρωτα</a:t>
            </a:r>
            <a:r>
              <a:rPr lang="el-GR" dirty="0"/>
              <a:t> </a:t>
            </a:r>
            <a:r>
              <a:rPr lang="el-GR" dirty="0" err="1"/>
              <a:t>χρονια</a:t>
            </a:r>
            <a:r>
              <a:rPr lang="el-GR" dirty="0"/>
              <a:t>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199"/>
            <a:ext cx="0" cy="42976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DEC1600-5C55-8912-3C89-C58AC22D8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151" y="1600199"/>
            <a:ext cx="6169703" cy="4297680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Ο </a:t>
            </a:r>
            <a:r>
              <a:rPr lang="el-GR" b="0" i="0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Κρίστοφ</a:t>
            </a:r>
            <a:r>
              <a:rPr lang="el-GR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 φον Βίλελμ </a:t>
            </a:r>
            <a:r>
              <a:rPr lang="el-GR" b="0" i="0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Ντάσλερ</a:t>
            </a:r>
            <a:r>
              <a:rPr lang="el-GR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ήταν εργάτης σε ένα εργοστάσιο </a:t>
            </a:r>
            <a:r>
              <a:rPr lang="el-GR" b="0" i="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υπόδυσης</a:t>
            </a: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 ενώ η γυναίκα του </a:t>
            </a:r>
            <a:r>
              <a:rPr lang="el-GR" b="0" i="0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Παουλίνε</a:t>
            </a: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 διηύθυνε ένα μικρό πλυντήριο ρούχων σε μια πόλη του </a:t>
            </a:r>
            <a:r>
              <a:rPr lang="el-GR" b="0" i="0" u="none" strike="noStrike" dirty="0" err="1">
                <a:solidFill>
                  <a:schemeClr val="accent1"/>
                </a:solidFill>
                <a:effectLst/>
                <a:latin typeface="Arial" panose="020B0604020202020204" pitchFamily="34" charset="0"/>
                <a:hlinkClick r:id="rId2" tooltip="Χέρτσογκεναουραχ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Χέρτσογκεναουραχ</a:t>
            </a:r>
            <a:r>
              <a:rPr lang="el-GR" b="0" i="0" u="none" strike="noStrike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 Αφού εγκατέλειψε το σχολείο, ο γιος τους </a:t>
            </a:r>
            <a:r>
              <a:rPr lang="el-GR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Ρούντολφ </a:t>
            </a:r>
            <a:r>
              <a:rPr lang="el-GR" b="0" i="0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Ντάσλερ</a:t>
            </a: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 ακολούθησε τον πατέρα του στο εργοστάσιο υποδημάτων. Όταν επέστρεψε από τη στρατιωτική θητεία του κατά τον Α' Παγκόσμιο Πόλεμο, ο Ρούντολφ προσελήφθη σε ένα εργοστάσιο πορσελάνης και αργότερα σε μια εταιρεία χονδρικής πώλησης δέρματος στη </a:t>
            </a:r>
            <a:r>
              <a:rPr lang="el-GR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Νυρεμβέργη</a:t>
            </a:r>
            <a:r>
              <a:rPr lang="el-GR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10145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D2DB2B7-DB93-8409-F00E-4F81918E8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699248"/>
            <a:ext cx="9291215" cy="4767098"/>
          </a:xfrm>
        </p:spPr>
        <p:txBody>
          <a:bodyPr>
            <a:normAutofit/>
          </a:bodyPr>
          <a:lstStyle/>
          <a:p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Ο Άντολφ </a:t>
            </a:r>
            <a:r>
              <a:rPr lang="el-GR" b="0" i="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Ντάσλερ</a:t>
            </a: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 ξεκίνησε να παράγει τα δικά του αθλητικά παπούτσια στην επιχείρηση της μητέρας του στο </a:t>
            </a:r>
            <a:r>
              <a:rPr lang="el-GR" b="0" i="0" u="none" strike="noStrike" dirty="0" err="1">
                <a:solidFill>
                  <a:schemeClr val="accent1"/>
                </a:solidFill>
                <a:effectLst/>
                <a:latin typeface="Arial" panose="020B0604020202020204" pitchFamily="34" charset="0"/>
                <a:hlinkClick r:id="rId2" tooltip="Χέρτσογκεναουραχ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Χέρτσογκεναουραχ</a:t>
            </a: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 μετά την επιστροφή του από τον Α' Παγκόσμιο Πόλεμο. Τον Ιούλιο του 1924, ο αδερφός του Ρούντολφ επέστρεψε στο </a:t>
            </a:r>
            <a:r>
              <a:rPr lang="el-GR" b="0" i="0" u="none" strike="noStrike" dirty="0" err="1">
                <a:solidFill>
                  <a:schemeClr val="accent1"/>
                </a:solidFill>
                <a:effectLst/>
                <a:latin typeface="Arial" panose="020B0604020202020204" pitchFamily="34" charset="0"/>
                <a:hlinkClick r:id="rId2" tooltip="Χέρτσογκεναουραχ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Χέρτσογκεναουραχ</a:t>
            </a: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 για να συμμετάσχει στην επιχείρηση του νεότερου αδερφού του η οποία μετονομάστηκε σε </a:t>
            </a:r>
            <a:r>
              <a:rPr lang="el-GR" b="0" i="1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Gebrüder</a:t>
            </a:r>
            <a:r>
              <a:rPr lang="el-GR" b="0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l-GR" b="0" i="1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Dassler</a:t>
            </a:r>
            <a:r>
              <a:rPr lang="el-GR" b="0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l-GR" b="0" i="1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Schuhfabrik</a:t>
            </a:r>
            <a:r>
              <a:rPr lang="el-GR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l-GR" b="0" i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Εργοστάσιο Παπουτσιών των Αδερφών </a:t>
            </a:r>
            <a:r>
              <a:rPr lang="el-GR" b="0" i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Ντάσλερ</a:t>
            </a: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) και ευδοκίμησε. Τα αδέρφια ξεκίνησαν την εταιρεία στο πλυντήριο της μητέρας τους αλλά εκείνη την εποχή, η ηλεκτρική ενέργεια στην πόλη ήταν αναξιόπιστη και τα αδέρφια κάποιες φορές έπρεπε να χρησιμοποιήσουν μια ισχύ από ένα ποδήλατο για να λειτουργήσει ο εξοπλισμός τους.</a:t>
            </a:r>
            <a:endParaRPr lang="el-G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962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9E5E629-7060-41F9-8B50-02B2E85F7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693085E-718C-0B24-9C78-161D371E0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1268898"/>
            <a:ext cx="2852566" cy="4361688"/>
          </a:xfrm>
        </p:spPr>
        <p:txBody>
          <a:bodyPr anchor="ctr">
            <a:normAutofit/>
          </a:bodyPr>
          <a:lstStyle/>
          <a:p>
            <a:pPr algn="l"/>
            <a:r>
              <a:rPr lang="el-GR" sz="3000">
                <a:solidFill>
                  <a:schemeClr val="bg2"/>
                </a:solidFill>
              </a:rPr>
              <a:t>Διαχωρισμος των επιχειρησεων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493448-FE74-4227-AC61-AF38A22278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3005" y="676656"/>
            <a:ext cx="6945528" cy="554617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 prstMaterial="matte">
            <a:bevelT w="133350" h="50800" prst="divo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DA5412-7A0F-451B-86FE-5B4B38E05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2710" y="941037"/>
            <a:ext cx="6506118" cy="5017411"/>
          </a:xfrm>
          <a:prstGeom prst="rect">
            <a:avLst/>
          </a:prstGeom>
          <a:gradFill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1598E19-BACC-4AD6-8E51-F08B186A0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5097" y="1104306"/>
            <a:ext cx="6181344" cy="4690872"/>
          </a:xfrm>
          <a:prstGeom prst="rect">
            <a:avLst/>
          </a:prstGeom>
          <a:ln w="6350">
            <a:solidFill>
              <a:schemeClr val="bg2"/>
            </a:solidFill>
          </a:ln>
          <a:effectLst>
            <a:innerShdw blurRad="114300">
              <a:prstClr val="black">
                <a:alpha val="7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94A2781-D76D-0E6E-D7D8-9FA95CED3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0051" y="1424346"/>
            <a:ext cx="5667134" cy="4107774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l-GR" sz="1700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Τα αδέρφια </a:t>
            </a:r>
            <a:r>
              <a:rPr lang="el-GR" sz="1700" b="0" i="0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Ντάσλερ</a:t>
            </a:r>
            <a:r>
              <a:rPr lang="el-GR" sz="1700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 διαχώρισαν τις επιχειρήσεις τους το 1947 με τον </a:t>
            </a:r>
            <a:r>
              <a:rPr lang="el-GR" sz="1700" b="0" i="0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Ρούντι</a:t>
            </a:r>
            <a:r>
              <a:rPr lang="el-GR" sz="17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l-GR" sz="1700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να δημιουργεί μια καινούρια επιχείρηση την οποία ονόμασε </a:t>
            </a:r>
            <a:r>
              <a:rPr lang="el-GR" sz="1700" b="0" i="0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Ruda</a:t>
            </a:r>
            <a:r>
              <a:rPr lang="el-GR" sz="1700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 - από τα αρχικά </a:t>
            </a:r>
            <a:r>
              <a:rPr lang="el-GR" sz="1700" b="0" i="0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Rudolf</a:t>
            </a:r>
            <a:r>
              <a:rPr lang="el-GR" sz="17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l-GR" sz="1700" b="0" i="0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Dassler</a:t>
            </a:r>
            <a:r>
              <a:rPr lang="el-GR" sz="1700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, ύστερα μετονομάστηκε </a:t>
            </a:r>
            <a:r>
              <a:rPr lang="el-GR" sz="17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σε </a:t>
            </a:r>
            <a:r>
              <a:rPr lang="el-GR" sz="1700" b="0" i="0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Puma</a:t>
            </a:r>
            <a:r>
              <a:rPr lang="el-GR" sz="17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l-GR" sz="1700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- και τον </a:t>
            </a:r>
            <a:r>
              <a:rPr lang="el-GR" sz="1700" b="0" i="0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Άντυ</a:t>
            </a:r>
            <a:r>
              <a:rPr lang="el-GR" sz="1700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 να δημιουργεί μια εταιρεία που ονομάστηκε επισήμως </a:t>
            </a:r>
            <a:r>
              <a:rPr lang="el-GR" sz="17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Adidas AG</a:t>
            </a:r>
            <a:r>
              <a:rPr lang="el-GR" sz="1700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 στις 18 Αυγούστου 1949. Αν και αποτελεί δημοφιλή αστικό μύθο ότι το όνομα Adidas είναι ένα </a:t>
            </a:r>
            <a:r>
              <a:rPr lang="el-GR" sz="1700" b="0" i="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αρτικόλεξο</a:t>
            </a:r>
            <a:r>
              <a:rPr lang="el-GR" sz="1700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 του </a:t>
            </a:r>
            <a:r>
              <a:rPr lang="el-GR" sz="1700" b="0" i="0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All</a:t>
            </a:r>
            <a:r>
              <a:rPr lang="el-GR" sz="17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l-GR" sz="1700" b="0" i="0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Day</a:t>
            </a:r>
            <a:r>
              <a:rPr lang="el-GR" sz="17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 I </a:t>
            </a:r>
            <a:r>
              <a:rPr lang="el-GR" sz="1700" b="0" i="0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Dream</a:t>
            </a:r>
            <a:r>
              <a:rPr lang="el-GR" sz="17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l-GR" sz="1700" b="0" i="0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About</a:t>
            </a:r>
            <a:r>
              <a:rPr lang="el-GR" sz="17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l-GR" sz="1700" b="0" i="0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Sports</a:t>
            </a:r>
            <a:r>
              <a:rPr lang="el-GR" sz="1700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, στην πραγματικότητα το όνομα της εταιρείας αποτελεί ένα πορτρέτο που αποτελείται από το</a:t>
            </a:r>
            <a:r>
              <a:rPr lang="el-GR" sz="17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l-GR" sz="1700" b="0" i="0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Adi</a:t>
            </a:r>
            <a:r>
              <a:rPr lang="el-GR" sz="17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l-GR" sz="1700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l-GR" sz="1700" b="0" i="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ψευφώνυμο</a:t>
            </a:r>
            <a:r>
              <a:rPr lang="el-GR" sz="1700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 του Άντολφ) και το </a:t>
            </a:r>
            <a:r>
              <a:rPr lang="el-GR" sz="1700" b="0" i="0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Das</a:t>
            </a:r>
            <a:r>
              <a:rPr lang="el-GR" sz="1700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 (από το </a:t>
            </a:r>
            <a:r>
              <a:rPr lang="el-GR" sz="1700" b="0" i="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Ντάσλερ</a:t>
            </a:r>
            <a:r>
              <a:rPr lang="el-GR" sz="1700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).</a:t>
            </a:r>
            <a:endParaRPr lang="el-GR" sz="17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430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F891EB-ED45-44C3-95D6-FFB2EC07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A385B8-7C85-4CE0-AE3A-00EB627B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6960ADE-26C2-913A-AB86-57DEC8559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523" y="804519"/>
            <a:ext cx="3160501" cy="4431360"/>
          </a:xfrm>
        </p:spPr>
        <p:txBody>
          <a:bodyPr anchor="ctr">
            <a:normAutofit/>
          </a:bodyPr>
          <a:lstStyle/>
          <a:p>
            <a:r>
              <a:rPr lang="el-GR" sz="2700" err="1"/>
              <a:t>Επιχειρηματικη</a:t>
            </a:r>
            <a:r>
              <a:rPr lang="el-GR" sz="2700"/>
              <a:t> </a:t>
            </a:r>
            <a:r>
              <a:rPr lang="el-GR" sz="2700" err="1"/>
              <a:t>αντιπαραθεση</a:t>
            </a:r>
            <a:endParaRPr lang="el-GR" sz="27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9AF263B-E208-40DF-A182-5193478DC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45156" y="962799"/>
            <a:ext cx="0" cy="41148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C7FA7A6-8147-58B2-6B54-ECFAA7B83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863" y="804520"/>
            <a:ext cx="6102559" cy="4431359"/>
          </a:xfrm>
        </p:spPr>
        <p:txBody>
          <a:bodyPr anchor="ctr">
            <a:normAutofit/>
          </a:bodyPr>
          <a:lstStyle/>
          <a:p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Η </a:t>
            </a:r>
            <a:r>
              <a:rPr lang="el-GR" b="0" i="0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Puma</a:t>
            </a: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 και η </a:t>
            </a:r>
            <a:r>
              <a:rPr lang="el-GR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Adidas</a:t>
            </a: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 ξεκίνησαν μια έντονη επιχειρηματική αντιπαράθεση μετά τον διαχωρισμό των αδερφών </a:t>
            </a:r>
            <a:r>
              <a:rPr lang="el-GR" b="0" i="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Ντάσλερ</a:t>
            </a: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. Πράγματι η πόλη του </a:t>
            </a:r>
            <a:r>
              <a:rPr lang="el-GR" b="0" i="0" u="none" strike="noStrike" dirty="0" err="1">
                <a:solidFill>
                  <a:schemeClr val="accent1"/>
                </a:solidFill>
                <a:effectLst/>
                <a:latin typeface="Arial" panose="020B0604020202020204" pitchFamily="34" charset="0"/>
                <a:hlinkClick r:id="rId2" tooltip="Χέρτσογκεναουραχ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Χέρτσογκεναουραχ</a:t>
            </a: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l-GR" b="0" i="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διαχωρίστησε</a:t>
            </a:r>
            <a:r>
              <a:rPr lang="el-GR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 πάνω στο θέμα και έλαβε το ψευδώνυμο "η πόλη των λυγισμένων λαιμών" - οι άνθρωποι κοίταζαν στο έδαφος για να δουν ποια παπούτσια φορούσαν οι ξένοι.</a:t>
            </a:r>
            <a:endParaRPr lang="el-G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557D95A-0A72-41F9-844C-544C199B45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294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72108A5-CE2C-4966-B863-66581E6E48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4DF22E0-9870-4CBF-AA3A-D710A9D8D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348DA73-B56C-4BAB-9988-C048297EF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Τίτλος 1">
            <a:extLst>
              <a:ext uri="{FF2B5EF4-FFF2-40B4-BE49-F238E27FC236}">
                <a16:creationId xmlns:a16="http://schemas.microsoft.com/office/drawing/2014/main" id="{2B7CC8F9-DBC6-F792-E28B-CB35A5E54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Οικονομικές πληροφορίες</a:t>
            </a:r>
            <a:br>
              <a:rPr lang="en-US" dirty="0"/>
            </a:br>
            <a:endParaRPr lang="en-US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0A06D880-4AA2-12E6-DAFB-10799D5F9D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3979" y="1853754"/>
            <a:ext cx="9274770" cy="34506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09D0360-E6F4-A534-81ED-3918885E68C2}"/>
              </a:ext>
            </a:extLst>
          </p:cNvPr>
          <p:cNvSpPr txBox="1"/>
          <p:nvPr/>
        </p:nvSpPr>
        <p:spPr>
          <a:xfrm>
            <a:off x="8672945" y="5777615"/>
            <a:ext cx="33158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l-GR" b="0" i="0" u="none" strike="noStrike" dirty="0">
                <a:solidFill>
                  <a:srgbClr val="1A0DAB"/>
                </a:solidFill>
                <a:effectLst/>
                <a:latin typeface="arial" panose="020B0604020202020204" pitchFamily="34" charset="0"/>
                <a:hlinkClick r:id="rId4"/>
              </a:rPr>
              <a:t>*Κέρδη προ τόκων και φόρων</a:t>
            </a:r>
          </a:p>
        </p:txBody>
      </p:sp>
    </p:spTree>
    <p:extLst>
      <p:ext uri="{BB962C8B-B14F-4D97-AF65-F5344CB8AC3E}">
        <p14:creationId xmlns:p14="http://schemas.microsoft.com/office/powerpoint/2010/main" val="1201859175"/>
      </p:ext>
    </p:extLst>
  </p:cSld>
  <p:clrMapOvr>
    <a:masterClrMapping/>
  </p:clrMapOvr>
</p:sld>
</file>

<file path=ppt/theme/theme1.xml><?xml version="1.0" encoding="utf-8"?>
<a:theme xmlns:a="http://schemas.openxmlformats.org/drawingml/2006/main" name="Συλλογη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TM10001114[[fn=Συλλογη]]</Template>
  <TotalTime>113</TotalTime>
  <Words>600</Words>
  <Application>Microsoft Office PowerPoint</Application>
  <PresentationFormat>Ευρεία οθόνη</PresentationFormat>
  <Paragraphs>28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5" baseType="lpstr">
      <vt:lpstr>Arial</vt:lpstr>
      <vt:lpstr>Arial</vt:lpstr>
      <vt:lpstr>Rockwell</vt:lpstr>
      <vt:lpstr>Συλλογη</vt:lpstr>
      <vt:lpstr>Adidas</vt:lpstr>
      <vt:lpstr>περιοχομενα</vt:lpstr>
      <vt:lpstr>TI EINAI H adidas ;</vt:lpstr>
      <vt:lpstr>Ποτε ιδρυθηκε ;</vt:lpstr>
      <vt:lpstr>Τα πρωτα χρονια </vt:lpstr>
      <vt:lpstr>Παρουσίαση του PowerPoint</vt:lpstr>
      <vt:lpstr>Διαχωρισμος των επιχειρησεων</vt:lpstr>
      <vt:lpstr>Επιχειρηματικη αντιπαραθεση</vt:lpstr>
      <vt:lpstr>Οικονομικές πληροφορίες </vt:lpstr>
      <vt:lpstr>Γιατί επέλεξα αυτό το θέμα για εργασία  </vt:lpstr>
      <vt:lpstr>Σκαρουλης μιχαλησ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Adidas</dc:title>
  <dc:creator>NIKODIMOS SKAROULIS</dc:creator>
  <cp:lastModifiedBy>giorgos kalavros</cp:lastModifiedBy>
  <cp:revision>1</cp:revision>
  <dcterms:created xsi:type="dcterms:W3CDTF">2024-03-04T16:29:48Z</dcterms:created>
  <dcterms:modified xsi:type="dcterms:W3CDTF">2024-03-04T18:23:25Z</dcterms:modified>
</cp:coreProperties>
</file>