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91" d="100"/>
          <a:sy n="91" d="100"/>
        </p:scale>
        <p:origin x="-164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E43F070D-CBE4-4469-A74C-82ECEB92CE4A}" type="datetimeFigureOut">
              <a:rPr lang="el-GR" smtClean="0"/>
              <a:t>9/3/2024</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F66AE6F-E8EE-4836-80B5-555AF98D6A68}"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43F070D-CBE4-4469-A74C-82ECEB92CE4A}" type="datetimeFigureOut">
              <a:rPr lang="el-GR" smtClean="0"/>
              <a:t>9/3/2024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F66AE6F-E8EE-4836-80B5-555AF98D6A6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43F070D-CBE4-4469-A74C-82ECEB92CE4A}" type="datetimeFigureOut">
              <a:rPr lang="el-GR" smtClean="0"/>
              <a:t>9/3/2024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F66AE6F-E8EE-4836-80B5-555AF98D6A6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43F070D-CBE4-4469-A74C-82ECEB92CE4A}" type="datetimeFigureOut">
              <a:rPr lang="el-GR" smtClean="0"/>
              <a:t>9/3/2024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F66AE6F-E8EE-4836-80B5-555AF98D6A6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43F070D-CBE4-4469-A74C-82ECEB92CE4A}" type="datetimeFigureOut">
              <a:rPr lang="el-GR" smtClean="0"/>
              <a:t>9/3/2024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F66AE6F-E8EE-4836-80B5-555AF98D6A68}"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43F070D-CBE4-4469-A74C-82ECEB92CE4A}" type="datetimeFigureOut">
              <a:rPr lang="el-GR" smtClean="0"/>
              <a:t>9/3/2024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F66AE6F-E8EE-4836-80B5-555AF98D6A6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E43F070D-CBE4-4469-A74C-82ECEB92CE4A}" type="datetimeFigureOut">
              <a:rPr lang="el-GR" smtClean="0"/>
              <a:t>9/3/2024</a:t>
            </a:fld>
            <a:endParaRPr lang="el-GR"/>
          </a:p>
        </p:txBody>
      </p:sp>
      <p:sp>
        <p:nvSpPr>
          <p:cNvPr id="27" name="26 - Θέση αριθμού διαφάνειας"/>
          <p:cNvSpPr>
            <a:spLocks noGrp="1"/>
          </p:cNvSpPr>
          <p:nvPr>
            <p:ph type="sldNum" sz="quarter" idx="11"/>
          </p:nvPr>
        </p:nvSpPr>
        <p:spPr/>
        <p:txBody>
          <a:bodyPr rtlCol="0"/>
          <a:lstStyle/>
          <a:p>
            <a:fld id="{8F66AE6F-E8EE-4836-80B5-555AF98D6A68}" type="slidenum">
              <a:rPr lang="el-GR" smtClean="0"/>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E43F070D-CBE4-4469-A74C-82ECEB92CE4A}" type="datetimeFigureOut">
              <a:rPr lang="el-GR" smtClean="0"/>
              <a:t>9/3/2024</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8F66AE6F-E8EE-4836-80B5-555AF98D6A6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43F070D-CBE4-4469-A74C-82ECEB92CE4A}" type="datetimeFigureOut">
              <a:rPr lang="el-GR" smtClean="0"/>
              <a:t>9/3/2024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F66AE6F-E8EE-4836-80B5-555AF98D6A6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43F070D-CBE4-4469-A74C-82ECEB92CE4A}" type="datetimeFigureOut">
              <a:rPr lang="el-GR" smtClean="0"/>
              <a:t>9/3/2024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F66AE6F-E8EE-4836-80B5-555AF98D6A6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43F070D-CBE4-4469-A74C-82ECEB92CE4A}" type="datetimeFigureOut">
              <a:rPr lang="el-GR" smtClean="0"/>
              <a:t>9/3/2024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F66AE6F-E8EE-4836-80B5-555AF98D6A68}"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43F070D-CBE4-4469-A74C-82ECEB92CE4A}" type="datetimeFigureOut">
              <a:rPr lang="el-GR" smtClean="0"/>
              <a:t>9/3/2024</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F66AE6F-E8EE-4836-80B5-555AF98D6A68}"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pPr algn="ctr"/>
            <a:r>
              <a:rPr lang="el-GR" sz="6600" b="1" dirty="0" smtClean="0">
                <a:latin typeface="+mn-lt"/>
                <a:cs typeface="Aharoni" pitchFamily="2" charset="-79"/>
              </a:rPr>
              <a:t>ΑΛΑΝ ΤΟΥΡΙΝΓΚ</a:t>
            </a:r>
            <a:endParaRPr lang="el-GR" sz="6600" b="1" dirty="0">
              <a:latin typeface="+mn-lt"/>
              <a:cs typeface="Aharoni" pitchFamily="2" charset="-79"/>
            </a:endParaRPr>
          </a:p>
        </p:txBody>
      </p:sp>
      <p:sp>
        <p:nvSpPr>
          <p:cNvPr id="3" name="2 - Υπότιτλος"/>
          <p:cNvSpPr>
            <a:spLocks noGrp="1"/>
          </p:cNvSpPr>
          <p:nvPr>
            <p:ph type="subTitle" idx="1"/>
          </p:nvPr>
        </p:nvSpPr>
        <p:spPr>
          <a:xfrm>
            <a:off x="6000760" y="5429264"/>
            <a:ext cx="2643174" cy="1109658"/>
          </a:xfrm>
        </p:spPr>
        <p:txBody>
          <a:bodyPr>
            <a:normAutofit fontScale="62500" lnSpcReduction="20000"/>
          </a:bodyPr>
          <a:lstStyle/>
          <a:p>
            <a:r>
              <a:rPr lang="el-GR" dirty="0" smtClean="0"/>
              <a:t>ΑΓΓΕΛΙΚΗ ΦΛΩΡΕΝΤΖΗ </a:t>
            </a:r>
          </a:p>
          <a:p>
            <a:endParaRPr lang="el-GR" dirty="0" smtClean="0"/>
          </a:p>
          <a:p>
            <a:endParaRPr lang="el-GR" dirty="0" smtClean="0"/>
          </a:p>
          <a:p>
            <a:r>
              <a:rPr lang="el-GR" dirty="0" smtClean="0"/>
              <a:t>Γ’3</a:t>
            </a:r>
            <a:endParaRPr lang="el-GR" dirty="0"/>
          </a:p>
        </p:txBody>
      </p:sp>
      <p:pic>
        <p:nvPicPr>
          <p:cNvPr id="4" name="3 - Εικόνα" descr="Alan_Turing_(1912-1954)_in_1936_at_Princeton_University.jpg"/>
          <p:cNvPicPr>
            <a:picLocks noChangeAspect="1"/>
          </p:cNvPicPr>
          <p:nvPr/>
        </p:nvPicPr>
        <p:blipFill>
          <a:blip r:embed="rId2"/>
          <a:stretch>
            <a:fillRect/>
          </a:stretch>
        </p:blipFill>
        <p:spPr>
          <a:xfrm>
            <a:off x="500034" y="4143380"/>
            <a:ext cx="2786082" cy="2500330"/>
          </a:xfrm>
          <a:prstGeom prst="rect">
            <a:avLst/>
          </a:prstGeom>
        </p:spPr>
      </p:pic>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928670"/>
            <a:ext cx="8229600" cy="1066800"/>
          </a:xfrm>
        </p:spPr>
        <p:txBody>
          <a:bodyPr>
            <a:normAutofit fontScale="90000"/>
          </a:bodyPr>
          <a:lstStyle/>
          <a:p>
            <a:pPr algn="ctr"/>
            <a:r>
              <a:rPr lang="el-GR" b="1" dirty="0" smtClean="0"/>
              <a:t>Ο ΘΑΝΑΤΟΣ ΤΟΥ ΚΑΙ ΤΟ ΔΑΓΚΩΜΕΝΟ ΜΗΛΟ</a:t>
            </a:r>
            <a:endParaRPr lang="el-GR" b="1" dirty="0"/>
          </a:p>
        </p:txBody>
      </p:sp>
      <p:sp>
        <p:nvSpPr>
          <p:cNvPr id="3" name="2 - Θέση περιεχομένου"/>
          <p:cNvSpPr>
            <a:spLocks noGrp="1"/>
          </p:cNvSpPr>
          <p:nvPr>
            <p:ph idx="1"/>
          </p:nvPr>
        </p:nvSpPr>
        <p:spPr>
          <a:xfrm>
            <a:off x="457200" y="2000240"/>
            <a:ext cx="8229600" cy="4574296"/>
          </a:xfrm>
        </p:spPr>
        <p:txBody>
          <a:bodyPr>
            <a:normAutofit fontScale="92500" lnSpcReduction="20000"/>
          </a:bodyPr>
          <a:lstStyle/>
          <a:p>
            <a:r>
              <a:rPr lang="el-GR" dirty="0" smtClean="0"/>
              <a:t>Ο </a:t>
            </a:r>
            <a:r>
              <a:rPr lang="el-GR" dirty="0" err="1" smtClean="0"/>
              <a:t>Turing</a:t>
            </a:r>
            <a:r>
              <a:rPr lang="el-GR" dirty="0" smtClean="0"/>
              <a:t> πέθανε στις 7 Ιουνίου 1954 στα 42 του χρόνια από δηλητηρίαση ενώ διεξήγαγε πειράματα στην ηλεκτρόλυση. Ένα μισοφαγωμένο μήλο που βρέθηκε δίπλα του αποδείχτηκε ότι περιείχε κυάνιο.</a:t>
            </a:r>
            <a:r>
              <a:rPr lang="el-GR" dirty="0" smtClean="0"/>
              <a:t> Η σχετική έρευνα κατέληξε στην εκδοχή της αυτοκτονίας, αλλά η μητέρα του πάντοτε υποστήριζε ότι επρόκειτο για ατύχημα. Έφυγε από τη ζωή συντετριμμένος και απομονωμένος. Τον βρήκε νεκρό την επομένη ημέρα ο οικονόμος του</a:t>
            </a:r>
            <a:r>
              <a:rPr lang="el-GR" dirty="0" smtClean="0"/>
              <a:t>.</a:t>
            </a:r>
            <a:r>
              <a:rPr lang="el-GR" dirty="0" smtClean="0"/>
              <a:t> Φημολογείται ότι η γνωστή εταιρεία πληροφορικής </a:t>
            </a:r>
            <a:r>
              <a:rPr lang="el-GR" dirty="0" err="1" smtClean="0"/>
              <a:t>Apple</a:t>
            </a:r>
            <a:r>
              <a:rPr lang="el-GR" dirty="0" smtClean="0"/>
              <a:t> διάλεξε ως λογότυπό της ένα μισοφαγωμένο μήλο για να αποτίσει φόρο τιμής σε αυτή τη διάνοια της Πληροφορικής.</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8900" b="1" dirty="0" smtClean="0">
                <a:latin typeface="Arial Black" pitchFamily="34" charset="0"/>
              </a:rPr>
              <a:t>ΤΕΛΟΣ</a:t>
            </a:r>
            <a:r>
              <a:rPr lang="el-GR" dirty="0" smtClean="0"/>
              <a:t> </a:t>
            </a:r>
            <a:endParaRPr lang="el-GR" dirty="0"/>
          </a:p>
        </p:txBody>
      </p:sp>
      <p:sp>
        <p:nvSpPr>
          <p:cNvPr id="3" name="2 - TextBox"/>
          <p:cNvSpPr txBox="1"/>
          <p:nvPr/>
        </p:nvSpPr>
        <p:spPr>
          <a:xfrm>
            <a:off x="2071670" y="3786190"/>
            <a:ext cx="5165197" cy="954107"/>
          </a:xfrm>
          <a:prstGeom prst="rect">
            <a:avLst/>
          </a:prstGeom>
          <a:noFill/>
        </p:spPr>
        <p:txBody>
          <a:bodyPr wrap="square" rtlCol="0">
            <a:spAutoFit/>
          </a:bodyPr>
          <a:lstStyle/>
          <a:p>
            <a:pPr algn="ctr"/>
            <a:r>
              <a:rPr lang="el-GR" sz="2800" b="1" dirty="0" smtClean="0">
                <a:latin typeface="Arial Black" pitchFamily="34" charset="0"/>
              </a:rPr>
              <a:t>ΕΥΧΑΡΙΣΤΩ ΠΟΛΎ ΓΙΑ ΤΗΝ ΠΡΟΣΟΧΗ ΣΑΣ </a:t>
            </a:r>
            <a:endParaRPr lang="el-GR" sz="2800" b="1" dirty="0">
              <a:latin typeface="Arial Black" pitchFamily="34" charset="0"/>
            </a:endParaRPr>
          </a:p>
        </p:txBody>
      </p:sp>
    </p:spTree>
  </p:cSld>
  <p:clrMapOvr>
    <a:masterClrMapping/>
  </p:clrMapOvr>
  <p:transition>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4400" b="1" dirty="0" smtClean="0"/>
              <a:t>ΓΙΑΤΙ ΤΟΝ ΔΙΑΛΕΞΑ </a:t>
            </a:r>
            <a:endParaRPr lang="el-GR" sz="4400" b="1" dirty="0"/>
          </a:p>
        </p:txBody>
      </p:sp>
      <p:sp>
        <p:nvSpPr>
          <p:cNvPr id="3" name="2 - Θέση περιεχομένου"/>
          <p:cNvSpPr>
            <a:spLocks noGrp="1"/>
          </p:cNvSpPr>
          <p:nvPr>
            <p:ph idx="1"/>
          </p:nvPr>
        </p:nvSpPr>
        <p:spPr/>
        <p:txBody>
          <a:bodyPr/>
          <a:lstStyle/>
          <a:p>
            <a:r>
              <a:rPr lang="el-GR" dirty="0" smtClean="0"/>
              <a:t>Διάλεξα τον Άλαν Τούρινγκ επειδή μου φάνηκε μια πολύ ενδιαφέρουσα προσωπικότητα και το πώς επηρέασε την ανθρωπότητα και το τι έκανε είναι ενδιαφέρον  να μάθουμε .</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857232"/>
            <a:ext cx="8715436" cy="5643602"/>
          </a:xfrm>
        </p:spPr>
        <p:txBody>
          <a:bodyPr>
            <a:noAutofit/>
          </a:bodyPr>
          <a:lstStyle/>
          <a:p>
            <a:r>
              <a:rPr lang="el-GR" dirty="0" smtClean="0"/>
              <a:t>Μαθηματικός, κρυπτογράφος, θεωρητικός βιολόγος, «πατέρας» της «επιστήμης των υπολογιστών», με άλλα λόγια της πληροφορικής, ο Βρετανός Άλαν Τούρινγκ (23 Ιουνίου 1912-7 Ιουνίου 1954) ήταν ο ιδιοφυής επιστήμονας που «έσπασε» τον μυστικό κωδικό  Enigma των Γερμανών, σώζοντας εκατομμύρια ζωές, δίνοντας τη δυνατότητα στους Συμμάχους να κερδίσουν τη μάχη του Ατλαντικού «συντομεύοντας τη διάρκεια του </a:t>
            </a:r>
            <a:r>
              <a:rPr lang="el-GR" dirty="0" smtClean="0"/>
              <a:t>Παγκοσμίου </a:t>
            </a:r>
            <a:r>
              <a:rPr lang="el-GR" dirty="0" smtClean="0"/>
              <a:t>πολέμου κατά δύο χρόνια</a:t>
            </a:r>
            <a:r>
              <a:rPr lang="el-GR" dirty="0" smtClean="0"/>
              <a:t>».</a:t>
            </a:r>
            <a:r>
              <a:rPr lang="el-GR" dirty="0" smtClean="0"/>
              <a:t> Επίσης, ένας άνθρωπος με ζωή μυθιστορηματική και ένα φινάλε, που εν πολλοίς παραμένει μυστήριο</a:t>
            </a:r>
          </a:p>
          <a:p>
            <a:pPr>
              <a:buNone/>
            </a:pP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71472" y="928670"/>
            <a:ext cx="8229600" cy="5500726"/>
          </a:xfrm>
        </p:spPr>
        <p:txBody>
          <a:bodyPr>
            <a:normAutofit fontScale="92500" lnSpcReduction="20000"/>
          </a:bodyPr>
          <a:lstStyle/>
          <a:p>
            <a:r>
              <a:rPr lang="el-GR" dirty="0" smtClean="0"/>
              <a:t>Ο </a:t>
            </a:r>
            <a:r>
              <a:rPr lang="el-GR" b="1" dirty="0" smtClean="0"/>
              <a:t>Άλαν </a:t>
            </a:r>
            <a:r>
              <a:rPr lang="el-GR" b="1" dirty="0" err="1" smtClean="0"/>
              <a:t>Μάθισον</a:t>
            </a:r>
            <a:r>
              <a:rPr lang="el-GR" b="1" dirty="0" smtClean="0"/>
              <a:t> Τούρινγκ </a:t>
            </a:r>
            <a:r>
              <a:rPr lang="el-GR" dirty="0" smtClean="0"/>
              <a:t>γεννήθηκε στο Λονδίνο στις 23 Ιουνίου 1912. Το ταλέντο του στα μαθηματικά αποκαλύφθηκε σε ηλικία 13 ετών, παρότι τα γραπτά του χαρακτηρίζονταν από τους καθηγητές του «ακατάστατα και πρόχειρα».</a:t>
            </a:r>
          </a:p>
          <a:p>
            <a:r>
              <a:rPr lang="el-GR" dirty="0" smtClean="0"/>
              <a:t>Η φυσική κλίση του στα μαθηματικά δεν ήταν ικανή να κερδίσει τον σεβασμό των δασκάλων του στο περιώνυμο </a:t>
            </a:r>
            <a:r>
              <a:rPr lang="el-GR" dirty="0" err="1" smtClean="0"/>
              <a:t>Sherborne</a:t>
            </a:r>
            <a:r>
              <a:rPr lang="el-GR" dirty="0" smtClean="0"/>
              <a:t>, το οποίο έδινε περισσότερη έμφαση στους κλασικούς. </a:t>
            </a:r>
          </a:p>
          <a:p>
            <a:r>
              <a:rPr lang="el-GR" b="1" dirty="0" smtClean="0"/>
              <a:t>Το 1928, σε ηλικία 16 ετών, μελετά την εργασία του Αϊνστάιν και όχι μόνο την καταλαβαίνει, αλλά καταφέρνει να προεκτείνει τα ερωτήματα του κορυφαίου φυσικού για τους νόμους του Νεύτωνα </a:t>
            </a:r>
            <a:r>
              <a:rPr lang="el-GR" dirty="0" smtClean="0"/>
              <a:t>που αφορούν την κίνηση, σε ένα κείμενο το οποίο τελικά δεν δημοσιεύθηκε.</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00108"/>
            <a:ext cx="8229600" cy="5574428"/>
          </a:xfrm>
        </p:spPr>
        <p:txBody>
          <a:bodyPr>
            <a:normAutofit fontScale="92500" lnSpcReduction="20000"/>
          </a:bodyPr>
          <a:lstStyle/>
          <a:p>
            <a:r>
              <a:rPr lang="el-GR" dirty="0" smtClean="0"/>
              <a:t>Το 1936 </a:t>
            </a:r>
            <a:r>
              <a:rPr lang="el-GR" dirty="0" err="1" smtClean="0"/>
              <a:t>αναγνωριζεται</a:t>
            </a:r>
            <a:r>
              <a:rPr lang="el-GR" dirty="0" smtClean="0"/>
              <a:t> το </a:t>
            </a:r>
            <a:r>
              <a:rPr lang="el-GR" dirty="0" err="1" smtClean="0"/>
              <a:t>λαμπροτερο</a:t>
            </a:r>
            <a:r>
              <a:rPr lang="el-GR" dirty="0" smtClean="0"/>
              <a:t> </a:t>
            </a:r>
            <a:r>
              <a:rPr lang="el-GR" dirty="0" err="1" smtClean="0"/>
              <a:t>εργο</a:t>
            </a:r>
            <a:r>
              <a:rPr lang="el-GR" dirty="0" smtClean="0"/>
              <a:t> του ,</a:t>
            </a:r>
            <a:r>
              <a:rPr lang="el-GR" dirty="0" err="1" smtClean="0"/>
              <a:t>οπου</a:t>
            </a:r>
            <a:r>
              <a:rPr lang="el-GR" dirty="0" smtClean="0"/>
              <a:t> αποδεικνύει </a:t>
            </a:r>
            <a:r>
              <a:rPr lang="el-GR" dirty="0" smtClean="0"/>
              <a:t>ότι υπάρχουν ορισμένα μαθηματικά προβλήματα που δεν μπορούν να επιλυθούν δια μιας σταθεράς, καθορισμένης διεργασίας, την οποία χαρακτήριζε ως διεργασία που μπορεί να εκτελεστεί από αυτόματη μηχανή</a:t>
            </a:r>
            <a:r>
              <a:rPr lang="el-GR" dirty="0" smtClean="0"/>
              <a:t>.</a:t>
            </a:r>
            <a:r>
              <a:rPr lang="el-GR" dirty="0" smtClean="0"/>
              <a:t> Αποδεικνύει επίσης, τη δυνατότητα κατασκευής μιας μηχανής γενικής χρήσης («Μηχανή Τούρινγκ»), η οποία, καταλλήλως προγραμματιζόμενη, θα μπορούσε να εκτελέσει το έργο οποιασδήποτε κατασκευασμένης για την επίλυση ειδικών προβλημάτων μηχανής. Αυτή η ιδέα μια μηχανής γενικής χρήσης αποτέλεσε τη θεωρητική βάση για τους ηλεκτρονικούς υπολογιστές, που εμφανίστηκαν τη δεκαετία του ’40.</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28670"/>
            <a:ext cx="8229600" cy="5645866"/>
          </a:xfrm>
        </p:spPr>
        <p:txBody>
          <a:bodyPr/>
          <a:lstStyle/>
          <a:p>
            <a:r>
              <a:rPr lang="el-GR" dirty="0" smtClean="0"/>
              <a:t>Ο Τούρινγκ συνέχισε τις σπουδές του στα Μαθηματικά στο Πανεπιστήμιο του Πρίνστον στις ΗΠΑ και το 1938 αναγορεύτηκε διδάκτορας Μαθηματικών, με τη διατριβή «</a:t>
            </a:r>
            <a:r>
              <a:rPr lang="el-GR" dirty="0" err="1" smtClean="0"/>
              <a:t>Systems</a:t>
            </a:r>
            <a:r>
              <a:rPr lang="el-GR" dirty="0" smtClean="0"/>
              <a:t> </a:t>
            </a:r>
            <a:r>
              <a:rPr lang="el-GR" dirty="0" err="1" smtClean="0"/>
              <a:t>of</a:t>
            </a:r>
            <a:r>
              <a:rPr lang="el-GR" dirty="0" smtClean="0"/>
              <a:t> </a:t>
            </a:r>
            <a:r>
              <a:rPr lang="el-GR" dirty="0" err="1" smtClean="0"/>
              <a:t>Logic</a:t>
            </a:r>
            <a:r>
              <a:rPr lang="el-GR" dirty="0" smtClean="0"/>
              <a:t> </a:t>
            </a:r>
            <a:r>
              <a:rPr lang="el-GR" dirty="0" err="1" smtClean="0"/>
              <a:t>Based</a:t>
            </a:r>
            <a:r>
              <a:rPr lang="el-GR" dirty="0" smtClean="0"/>
              <a:t> </a:t>
            </a:r>
            <a:r>
              <a:rPr lang="el-GR" dirty="0" err="1" smtClean="0"/>
              <a:t>on</a:t>
            </a:r>
            <a:r>
              <a:rPr lang="el-GR" dirty="0" smtClean="0"/>
              <a:t> </a:t>
            </a:r>
            <a:r>
              <a:rPr lang="el-GR" dirty="0" err="1" smtClean="0"/>
              <a:t>Ordinals</a:t>
            </a:r>
            <a:r>
              <a:rPr lang="el-GR" dirty="0" smtClean="0"/>
              <a:t>». Με την αποφοίτησή του δέχεται τη θέση του καθηγητή Μαθηματικής Λογικής που του προσφέρθηκε στο </a:t>
            </a:r>
            <a:r>
              <a:rPr lang="el-GR" dirty="0" err="1" smtClean="0"/>
              <a:t>King’s</a:t>
            </a:r>
            <a:r>
              <a:rPr lang="el-GR" dirty="0" smtClean="0"/>
              <a:t> </a:t>
            </a:r>
            <a:r>
              <a:rPr lang="el-GR" dirty="0" err="1" smtClean="0"/>
              <a:t>College</a:t>
            </a:r>
            <a:r>
              <a:rPr lang="el-GR" dirty="0" smtClean="0"/>
              <a:t>, όπου και θα είχε παραμείνει, εάν δεν μεσολαβούσε ο Β’ Παγκόσμιος Πόλεμος και η εφεύρεση της «μηχανής Τούρινγκ».</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571480"/>
            <a:ext cx="8229600" cy="642942"/>
          </a:xfrm>
        </p:spPr>
        <p:txBody>
          <a:bodyPr>
            <a:normAutofit fontScale="90000"/>
          </a:bodyPr>
          <a:lstStyle/>
          <a:p>
            <a:pPr algn="ctr"/>
            <a:r>
              <a:rPr lang="el-GR" sz="4400" b="1" dirty="0" smtClean="0"/>
              <a:t>ΤΟ ΕΡΓΟ ΤΟΥ</a:t>
            </a:r>
            <a:endParaRPr lang="el-GR" sz="4400" b="1" dirty="0"/>
          </a:p>
        </p:txBody>
      </p:sp>
      <p:sp>
        <p:nvSpPr>
          <p:cNvPr id="3" name="2 - Θέση περιεχομένου"/>
          <p:cNvSpPr>
            <a:spLocks noGrp="1"/>
          </p:cNvSpPr>
          <p:nvPr>
            <p:ph idx="1"/>
          </p:nvPr>
        </p:nvSpPr>
        <p:spPr>
          <a:xfrm>
            <a:off x="214282" y="1285860"/>
            <a:ext cx="8715436" cy="5357850"/>
          </a:xfrm>
        </p:spPr>
        <p:txBody>
          <a:bodyPr>
            <a:noAutofit/>
          </a:bodyPr>
          <a:lstStyle/>
          <a:p>
            <a:r>
              <a:rPr lang="el-GR" sz="2000" dirty="0" smtClean="0"/>
              <a:t>Ε</a:t>
            </a:r>
            <a:r>
              <a:rPr lang="el-GR" sz="2000" dirty="0" smtClean="0"/>
              <a:t>ξελίσσοντας </a:t>
            </a:r>
            <a:r>
              <a:rPr lang="el-GR" sz="2000" dirty="0" smtClean="0"/>
              <a:t>ακόμα περισσότερο την ιδέα του αλγορίθμου, δημιουργεί και τα πρώτα προγράμματα τα οποία ήταν κατάλληλα για να διαβαστούν από μια μηχανή. Για την ακρίβεια, «έγραφε» προγράμματα σε μορφή διάτρητων ταινιών, τις οποίες «διάβαζε» σειριακά μια μηχανή, η οποία σύμφωνα με αυτό που διάβαζε, εκτελούσε μια ενέργεια.</a:t>
            </a:r>
          </a:p>
          <a:p>
            <a:r>
              <a:rPr lang="el-GR" sz="2000" dirty="0" smtClean="0"/>
              <a:t>Η πρώτη αυτή νοητή μηχανή που τη δημιούργησε το 1937 και την ονόμασε Αυτόματη Μηχανή,  είναι ο σημερινός υπολογιστής και οι διάτρητες ταινίες είναι πλέον τα σύγχρονα προγράμματα. Παρά την τεράστια εξέλιξη στην επιστήμη των υπολογιστών τις τελευταίες δεκαετίες, βλέπετε ότι η αρχή παραμένει η ίδια.</a:t>
            </a:r>
          </a:p>
          <a:p>
            <a:r>
              <a:rPr lang="el-GR" sz="2000" dirty="0" smtClean="0"/>
              <a:t>Η μηχανή που ονομάστηκε μηχανή του </a:t>
            </a:r>
            <a:r>
              <a:rPr lang="el-GR" sz="2000" dirty="0" err="1" smtClean="0"/>
              <a:t>Turing</a:t>
            </a:r>
            <a:r>
              <a:rPr lang="el-GR" sz="2000" dirty="0" smtClean="0"/>
              <a:t> (</a:t>
            </a:r>
            <a:r>
              <a:rPr lang="el-GR" sz="2000" dirty="0" err="1" smtClean="0"/>
              <a:t>Turing</a:t>
            </a:r>
            <a:r>
              <a:rPr lang="el-GR" sz="2000" dirty="0" smtClean="0"/>
              <a:t> </a:t>
            </a:r>
            <a:r>
              <a:rPr lang="el-GR" sz="2000" dirty="0" err="1" smtClean="0"/>
              <a:t>Machine</a:t>
            </a:r>
            <a:r>
              <a:rPr lang="el-GR" sz="2000" dirty="0" smtClean="0"/>
              <a:t>) διδάσκεται μέχρι σήμερα στις πανεπιστημιακές σχολές Πληροφορικής σε όλο τον κόσμο. Στην ουσία επρόκειτο για ένα νοητικό πείραμα με το οποίο όμως μέχρι και σήμερα, βασιζόμενοι στις αρχές του, μπορούμε να δούμε τα όρια της μηχανής (ενός μηχανήματος, ενός η/υ) όσων αφορά τη νοημοσύνη του, στην ουσία δηλαδή, την «Τεχνητή Νοημοσύνη».</a:t>
            </a:r>
            <a:endParaRPr lang="el-G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785794"/>
            <a:ext cx="8229600" cy="1066800"/>
          </a:xfrm>
        </p:spPr>
        <p:txBody>
          <a:bodyPr>
            <a:normAutofit/>
          </a:bodyPr>
          <a:lstStyle/>
          <a:p>
            <a:pPr algn="ctr"/>
            <a:r>
              <a:rPr lang="el-GR" sz="4400" b="1" dirty="0" smtClean="0"/>
              <a:t>ΕΝΙΓΜΑ</a:t>
            </a:r>
            <a:endParaRPr lang="el-GR" sz="4400" b="1" dirty="0"/>
          </a:p>
        </p:txBody>
      </p:sp>
      <p:sp>
        <p:nvSpPr>
          <p:cNvPr id="3" name="2 - Θέση περιεχομένου"/>
          <p:cNvSpPr>
            <a:spLocks noGrp="1"/>
          </p:cNvSpPr>
          <p:nvPr>
            <p:ph idx="1"/>
          </p:nvPr>
        </p:nvSpPr>
        <p:spPr>
          <a:xfrm>
            <a:off x="457200" y="1857364"/>
            <a:ext cx="8229600" cy="4717172"/>
          </a:xfrm>
        </p:spPr>
        <p:txBody>
          <a:bodyPr>
            <a:normAutofit fontScale="85000" lnSpcReduction="20000"/>
          </a:bodyPr>
          <a:lstStyle/>
          <a:p>
            <a:r>
              <a:rPr lang="el-GR" sz="3000" dirty="0" smtClean="0"/>
              <a:t>Ανέπτυξε τεχνικές πάνω στην </a:t>
            </a:r>
            <a:r>
              <a:rPr lang="el-GR" sz="3000" dirty="0" err="1" smtClean="0"/>
              <a:t>κρυπτανάλυση</a:t>
            </a:r>
            <a:r>
              <a:rPr lang="el-GR" sz="3000" dirty="0" smtClean="0"/>
              <a:t> και «έσπασε» πολλούς κωδικούς των Γερμανών καθώς και της μηχανής Enigma, της ειδικής γραφομηχανής που είχαν εφεύρει οι Γερμανοί επιστήμονες της εποχής για την κρυπτογράφηση των μηνυμάτων τους, της οποίας η αποκρυπτογράφηση ήταν εξαιρετικά δύσκολη.</a:t>
            </a:r>
          </a:p>
          <a:p>
            <a:r>
              <a:rPr lang="el-GR" sz="3000" dirty="0" smtClean="0"/>
              <a:t>Το γεγονός ότι εργάστηκε για τη Βρετανική Αντικατασκοπεία και κατάφερε να «σπάσει» τους κωδικούς της Enigma, έδωσε τη δυνατότητα στους Συμμάχους να κερδίσουν τη μάχη του Ατλαντικού «συντομεύοντας τη διάρκεια του Β΄ παγκοσμίου πολέμου κατά δύο χρόνια</a:t>
            </a:r>
            <a:r>
              <a:rPr lang="el-GR" sz="3000" dirty="0" smtClean="0"/>
              <a:t>».</a:t>
            </a:r>
            <a:endParaRPr lang="el-GR" sz="3000" dirty="0" smtClean="0"/>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ΚΠΑ.jpg"/>
          <p:cNvPicPr>
            <a:picLocks noChangeAspect="1"/>
          </p:cNvPicPr>
          <p:nvPr/>
        </p:nvPicPr>
        <p:blipFill>
          <a:blip r:embed="rId2"/>
          <a:stretch>
            <a:fillRect/>
          </a:stretch>
        </p:blipFill>
        <p:spPr>
          <a:xfrm>
            <a:off x="285720" y="928670"/>
            <a:ext cx="3444332" cy="2286016"/>
          </a:xfrm>
          <a:prstGeom prst="rect">
            <a:avLst/>
          </a:prstGeom>
        </p:spPr>
      </p:pic>
      <p:pic>
        <p:nvPicPr>
          <p:cNvPr id="2050" name="Picture 2" descr="https://tvxs.gr/sites/default/files/article/2017/23/229836g-alan-turing-memorial-manchester.jpg"/>
          <p:cNvPicPr>
            <a:picLocks noChangeAspect="1" noChangeArrowheads="1"/>
          </p:cNvPicPr>
          <p:nvPr/>
        </p:nvPicPr>
        <p:blipFill>
          <a:blip r:embed="rId3" cstate="print"/>
          <a:srcRect/>
          <a:stretch>
            <a:fillRect/>
          </a:stretch>
        </p:blipFill>
        <p:spPr bwMode="auto">
          <a:xfrm>
            <a:off x="214282" y="3571876"/>
            <a:ext cx="3714776" cy="2714644"/>
          </a:xfrm>
          <a:prstGeom prst="rect">
            <a:avLst/>
          </a:prstGeom>
          <a:noFill/>
        </p:spPr>
      </p:pic>
      <p:pic>
        <p:nvPicPr>
          <p:cNvPr id="2052" name="Picture 4" descr="https://tvxs.gr/sites/default/files/article/2017/23/229836g-3237cca46f8a4f313b2ac5d1306616f1.jpg"/>
          <p:cNvPicPr>
            <a:picLocks noChangeAspect="1" noChangeArrowheads="1"/>
          </p:cNvPicPr>
          <p:nvPr/>
        </p:nvPicPr>
        <p:blipFill>
          <a:blip r:embed="rId4" cstate="print"/>
          <a:srcRect/>
          <a:stretch>
            <a:fillRect/>
          </a:stretch>
        </p:blipFill>
        <p:spPr bwMode="auto">
          <a:xfrm>
            <a:off x="4286248" y="1000108"/>
            <a:ext cx="4071966" cy="2071702"/>
          </a:xfrm>
          <a:prstGeom prst="rect">
            <a:avLst/>
          </a:prstGeom>
          <a:noFill/>
        </p:spPr>
      </p:pic>
      <p:pic>
        <p:nvPicPr>
          <p:cNvPr id="2054" name="Picture 6" descr="https://tvxs.gr/sites/default/files/article/2017/23/229836g-14465581_h2530799-684934b0bce393bb8c8a60bc47d0c20c34987f31-s900-c85.jpg"/>
          <p:cNvPicPr>
            <a:picLocks noChangeAspect="1" noChangeArrowheads="1"/>
          </p:cNvPicPr>
          <p:nvPr/>
        </p:nvPicPr>
        <p:blipFill>
          <a:blip r:embed="rId5"/>
          <a:srcRect/>
          <a:stretch>
            <a:fillRect/>
          </a:stretch>
        </p:blipFill>
        <p:spPr bwMode="auto">
          <a:xfrm>
            <a:off x="4429124" y="3643313"/>
            <a:ext cx="3653529" cy="2732027"/>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56</TotalTime>
  <Words>524</Words>
  <Application>Microsoft Office PowerPoint</Application>
  <PresentationFormat>Προβολή στην οθόνη (4:3)</PresentationFormat>
  <Paragraphs>25</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Αστικό</vt:lpstr>
      <vt:lpstr>ΑΛΑΝ ΤΟΥΡΙΝΓΚ</vt:lpstr>
      <vt:lpstr>ΓΙΑΤΙ ΤΟΝ ΔΙΑΛΕΞΑ </vt:lpstr>
      <vt:lpstr>Διαφάνεια 3</vt:lpstr>
      <vt:lpstr>Διαφάνεια 4</vt:lpstr>
      <vt:lpstr>Διαφάνεια 5</vt:lpstr>
      <vt:lpstr>Διαφάνεια 6</vt:lpstr>
      <vt:lpstr>ΤΟ ΕΡΓΟ ΤΟΥ</vt:lpstr>
      <vt:lpstr>ΕΝΙΓΜΑ</vt:lpstr>
      <vt:lpstr>Διαφάνεια 9</vt:lpstr>
      <vt:lpstr>Ο ΘΑΝΑΤΟΣ ΤΟΥ ΚΑΙ ΤΟ ΔΑΓΚΩΜΕΝΟ ΜΗΛΟ</vt:lpstr>
      <vt:lpstr>ΤΕΛΟΣ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ΑΛΑΝ ΤΟΥΡΙΝΓΚ</dc:title>
  <dc:creator>γιωργοσ</dc:creator>
  <cp:lastModifiedBy>γιωργοσ</cp:lastModifiedBy>
  <cp:revision>6</cp:revision>
  <dcterms:created xsi:type="dcterms:W3CDTF">2024-03-09T10:51:33Z</dcterms:created>
  <dcterms:modified xsi:type="dcterms:W3CDTF">2024-03-09T11:48:00Z</dcterms:modified>
</cp:coreProperties>
</file>