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6FA49-03B8-4A51-B11F-EAC59CECDAD8}" type="datetimeFigureOut">
              <a:rPr lang="el-GR" smtClean="0"/>
              <a:t>28/2/2024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32DA0-62D7-45AB-99F2-A0E9A39CCE1A}" type="slidenum">
              <a:rPr lang="el-GR" smtClean="0"/>
              <a:t>‹#›</a:t>
            </a:fld>
            <a:endParaRPr lang="el-GR"/>
          </a:p>
        </p:txBody>
      </p:sp>
    </p:spTree>
    <p:extLst>
      <p:ext uri="{BB962C8B-B14F-4D97-AF65-F5344CB8AC3E}">
        <p14:creationId xmlns:p14="http://schemas.microsoft.com/office/powerpoint/2010/main" val="12432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28132DA0-62D7-45AB-99F2-A0E9A39CCE1A}" type="slidenum">
              <a:rPr lang="el-GR" smtClean="0"/>
              <a:t>6</a:t>
            </a:fld>
            <a:endParaRPr lang="el-GR"/>
          </a:p>
        </p:txBody>
      </p:sp>
    </p:spTree>
    <p:extLst>
      <p:ext uri="{BB962C8B-B14F-4D97-AF65-F5344CB8AC3E}">
        <p14:creationId xmlns:p14="http://schemas.microsoft.com/office/powerpoint/2010/main" val="413987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238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76634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630148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985122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09826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47617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95399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9742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000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841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547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040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2/28/2024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710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2/28/2024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359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smtClean="0"/>
              <a:t>2/28/2024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419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AAD347D-5ACD-4C99-B74B-A9C85AD731AF}" type="datetimeFigureOut">
              <a:rPr lang="en-US" smtClean="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75509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2/28/2024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41886226"/>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reelane.com/elintroduction-to-newtons-laws-of-motion-26988" TargetMode="External"/><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B45B8D-025E-48C9-A200-B313B1EFC95B}"/>
              </a:ext>
            </a:extLst>
          </p:cNvPr>
          <p:cNvSpPr>
            <a:spLocks noGrp="1"/>
          </p:cNvSpPr>
          <p:nvPr>
            <p:ph type="ctrTitle"/>
          </p:nvPr>
        </p:nvSpPr>
        <p:spPr>
          <a:xfrm>
            <a:off x="1154955" y="369117"/>
            <a:ext cx="8825658" cy="1174458"/>
          </a:xfrm>
        </p:spPr>
        <p:txBody>
          <a:bodyPr/>
          <a:lstStyle/>
          <a:p>
            <a:r>
              <a:rPr lang="el-GR" sz="3600" dirty="0"/>
              <a:t>Ποιος ήταν ο Ισαάκ </a:t>
            </a:r>
            <a:r>
              <a:rPr lang="el-GR" sz="3600" dirty="0" err="1"/>
              <a:t>Νεύτων</a:t>
            </a:r>
            <a:r>
              <a:rPr lang="el-GR" sz="3600" dirty="0"/>
              <a:t>;</a:t>
            </a:r>
          </a:p>
        </p:txBody>
      </p:sp>
      <p:sp>
        <p:nvSpPr>
          <p:cNvPr id="3" name="Υπότιτλος 2">
            <a:extLst>
              <a:ext uri="{FF2B5EF4-FFF2-40B4-BE49-F238E27FC236}">
                <a16:creationId xmlns:a16="http://schemas.microsoft.com/office/drawing/2014/main" id="{8F4ABE57-B877-4D70-A14A-9A12207AF628}"/>
              </a:ext>
            </a:extLst>
          </p:cNvPr>
          <p:cNvSpPr>
            <a:spLocks noGrp="1"/>
          </p:cNvSpPr>
          <p:nvPr>
            <p:ph type="subTitle" idx="1"/>
          </p:nvPr>
        </p:nvSpPr>
        <p:spPr>
          <a:xfrm>
            <a:off x="1154955" y="2608977"/>
            <a:ext cx="8825658" cy="3029823"/>
          </a:xfrm>
        </p:spPr>
        <p:txBody>
          <a:bodyPr>
            <a:normAutofit/>
          </a:bodyPr>
          <a:lstStyle/>
          <a:p>
            <a:r>
              <a:rPr lang="el-GR" sz="2400" dirty="0"/>
              <a:t>Ο </a:t>
            </a:r>
            <a:r>
              <a:rPr lang="el-GR" sz="2400" b="1" dirty="0"/>
              <a:t>Σερ Ισαάκ </a:t>
            </a:r>
            <a:r>
              <a:rPr lang="el-GR" sz="2400" b="1" dirty="0" err="1"/>
              <a:t>Νεύτων</a:t>
            </a:r>
            <a:r>
              <a:rPr lang="el-GR" sz="2400" dirty="0"/>
              <a:t> ήταν </a:t>
            </a:r>
            <a:r>
              <a:rPr lang="el-GR" sz="2400" dirty="0" err="1"/>
              <a:t>ΆΓΓΛΟς</a:t>
            </a:r>
            <a:r>
              <a:rPr lang="el-GR" sz="2400" dirty="0"/>
              <a:t> φυσικός, μαθηματικός, αστρονόμος, φιλόσοφος, </a:t>
            </a:r>
            <a:r>
              <a:rPr lang="el-GR" sz="2400" dirty="0" err="1"/>
              <a:t>αλ</a:t>
            </a:r>
            <a:r>
              <a:rPr lang="el-GR" sz="2400" dirty="0"/>
              <a:t> </a:t>
            </a:r>
            <a:r>
              <a:rPr lang="el-GR" sz="2400" dirty="0" err="1"/>
              <a:t>χημιστής</a:t>
            </a:r>
            <a:r>
              <a:rPr lang="el-GR" sz="2400" dirty="0"/>
              <a:t> και θεολόγος. </a:t>
            </a:r>
          </a:p>
        </p:txBody>
      </p:sp>
      <p:pic>
        <p:nvPicPr>
          <p:cNvPr id="1030" name="Picture 6" descr="https://tse4.mm.bing.net/th?id=OIP.HgTRLLfLoiiTvDbAi_jpMgHaE8&amp;pid=Api&amp;P=0&amp;h=220">
            <a:extLst>
              <a:ext uri="{FF2B5EF4-FFF2-40B4-BE49-F238E27FC236}">
                <a16:creationId xmlns:a16="http://schemas.microsoft.com/office/drawing/2014/main" id="{5A9392C2-8A16-4291-AFC2-79C3EFB1DF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 r="101"/>
          <a:stretch/>
        </p:blipFill>
        <p:spPr bwMode="auto">
          <a:xfrm>
            <a:off x="5707223" y="3543300"/>
            <a:ext cx="3143250" cy="2095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s://tse3.mm.bing.net/th?id=OIP.C2furEb3ey68XyX6l6302gHaFB&amp;pid=Api&amp;P=0&amp;h=220">
            <a:extLst>
              <a:ext uri="{FF2B5EF4-FFF2-40B4-BE49-F238E27FC236}">
                <a16:creationId xmlns:a16="http://schemas.microsoft.com/office/drawing/2014/main" id="{E40CBC49-1E6E-43BB-B749-469E4D165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55" y="4019161"/>
            <a:ext cx="3086100" cy="2095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280757244"/>
      </p:ext>
    </p:extLst>
  </p:cSld>
  <p:clrMapOvr>
    <a:masterClrMapping/>
  </p:clrMapOvr>
  <p:transition spd="slow">
    <p:wipe/>
    <p:sndAc>
      <p:stSnd>
        <p:snd r:embed="rId2" name="wind.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ECA566-C85E-4647-9F9F-50ED48FF6AED}"/>
              </a:ext>
            </a:extLst>
          </p:cNvPr>
          <p:cNvSpPr>
            <a:spLocks noGrp="1"/>
          </p:cNvSpPr>
          <p:nvPr>
            <p:ph type="title"/>
          </p:nvPr>
        </p:nvSpPr>
        <p:spPr/>
        <p:txBody>
          <a:bodyPr/>
          <a:lstStyle/>
          <a:p>
            <a:r>
              <a:rPr lang="el-GR" dirty="0"/>
              <a:t>Τι ανακάλυψε που άλλαξε τον κόσμο;</a:t>
            </a:r>
          </a:p>
        </p:txBody>
      </p:sp>
      <p:sp>
        <p:nvSpPr>
          <p:cNvPr id="3" name="Θέση περιεχομένου 2">
            <a:extLst>
              <a:ext uri="{FF2B5EF4-FFF2-40B4-BE49-F238E27FC236}">
                <a16:creationId xmlns:a16="http://schemas.microsoft.com/office/drawing/2014/main" id="{DDE8F85D-57CF-44CE-9746-ED4D30FCA183}"/>
              </a:ext>
            </a:extLst>
          </p:cNvPr>
          <p:cNvSpPr>
            <a:spLocks noGrp="1"/>
          </p:cNvSpPr>
          <p:nvPr>
            <p:ph idx="1"/>
          </p:nvPr>
        </p:nvSpPr>
        <p:spPr/>
        <p:txBody>
          <a:bodyPr/>
          <a:lstStyle/>
          <a:p>
            <a:r>
              <a:rPr lang="el-GR" dirty="0"/>
              <a:t>Ο Ισαάκ </a:t>
            </a:r>
            <a:r>
              <a:rPr lang="el-GR" dirty="0" err="1"/>
              <a:t>Νεύτων</a:t>
            </a:r>
            <a:r>
              <a:rPr lang="el-GR" dirty="0"/>
              <a:t> άλλαξε τον τρόπο που κατανοούμε το Σύμπαν. Σεβαστός στη ζωή του, ανακάλυψε τους νόμους της βαρύτητας και της κίνησης και επινόησε τον λογισμό. Βοήθησε στη διαμόρφωση της ορθολογικής κοσμοθεωρίας μας.</a:t>
            </a:r>
          </a:p>
        </p:txBody>
      </p:sp>
      <p:pic>
        <p:nvPicPr>
          <p:cNvPr id="2050" name="Picture 2" descr="https://www.elephango.com/_userimages/apple-13192.jpg">
            <a:extLst>
              <a:ext uri="{FF2B5EF4-FFF2-40B4-BE49-F238E27FC236}">
                <a16:creationId xmlns:a16="http://schemas.microsoft.com/office/drawing/2014/main" id="{48F054EA-71D4-46B5-8042-9789DA7C1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464" y="3632135"/>
            <a:ext cx="3715929" cy="261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tse2.mm.bing.net/th?id=OIP.VuGGlCYqH_fX2oj7uIBRgQHaHa&amp;pid=Api&amp;P=0&amp;h=220">
            <a:extLst>
              <a:ext uri="{FF2B5EF4-FFF2-40B4-BE49-F238E27FC236}">
                <a16:creationId xmlns:a16="http://schemas.microsoft.com/office/drawing/2014/main" id="{C3FC5688-80C3-4BDD-8DB6-0FA014AF0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226" y="3359878"/>
            <a:ext cx="3160778" cy="3160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52776"/>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wind.wav"/>
          </p:stSnd>
        </p:sndAc>
      </p:transition>
    </mc:Choice>
    <mc:Fallback>
      <p:transition spd="slow">
        <p:split orient="vert"/>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F06EA-D06F-47AB-875A-90B567E4A246}"/>
              </a:ext>
            </a:extLst>
          </p:cNvPr>
          <p:cNvSpPr>
            <a:spLocks noGrp="1"/>
          </p:cNvSpPr>
          <p:nvPr>
            <p:ph type="title"/>
          </p:nvPr>
        </p:nvSpPr>
        <p:spPr/>
        <p:txBody>
          <a:bodyPr/>
          <a:lstStyle/>
          <a:p>
            <a:r>
              <a:rPr lang="el-GR" dirty="0"/>
              <a:t>Οι τρεις νομοί του Νεύτωνα:</a:t>
            </a:r>
          </a:p>
        </p:txBody>
      </p:sp>
      <p:sp>
        <p:nvSpPr>
          <p:cNvPr id="3" name="Θέση περιεχομένου 2">
            <a:extLst>
              <a:ext uri="{FF2B5EF4-FFF2-40B4-BE49-F238E27FC236}">
                <a16:creationId xmlns:a16="http://schemas.microsoft.com/office/drawing/2014/main" id="{D1325DD3-678E-456C-8CEC-E4652476BD9D}"/>
              </a:ext>
            </a:extLst>
          </p:cNvPr>
          <p:cNvSpPr>
            <a:spLocks noGrp="1"/>
          </p:cNvSpPr>
          <p:nvPr>
            <p:ph idx="1"/>
          </p:nvPr>
        </p:nvSpPr>
        <p:spPr/>
        <p:txBody>
          <a:bodyPr/>
          <a:lstStyle/>
          <a:p>
            <a:pPr fontAlgn="base"/>
            <a:r>
              <a:rPr lang="el-GR" dirty="0"/>
              <a:t>Ο Πρώτος Νόμος της Κίνησης του Νεύτωνα δηλώνει ότι για να αλλάξει η κίνηση ενός αντικειμένου, πρέπει να ασκηθεί δύναμη πάνω του. Αυτή είναι μια έννοια που γενικά ονομάζεται αδράνεια.</a:t>
            </a:r>
          </a:p>
          <a:p>
            <a:pPr fontAlgn="base"/>
            <a:r>
              <a:rPr lang="el-GR" dirty="0"/>
              <a:t>Ο δεύτερος νόμος της κίνησης του Νεύτωνα ορίζει τη σχέση μεταξύ επιτάχυνσης, δύναμης και μάζας.</a:t>
            </a:r>
          </a:p>
          <a:p>
            <a:pPr fontAlgn="base"/>
            <a:r>
              <a:rPr lang="el-GR" dirty="0"/>
              <a:t>Ο Τρίτος Νόμος της Κίνησης του Νεύτωνα δηλώνει ότι κάθε φορά που μια δύναμη ενεργεί από το ένα αντικείμενο στο άλλο, υπάρχει μια ίση δύναμη που επιστρέφει στο αρχικό αντικείμενο. Αν τραβήξετε ένα σχοινί, επομένως, το σχοινί σας τραβάει πίσω επίσης.</a:t>
            </a:r>
          </a:p>
          <a:p>
            <a:endParaRPr lang="el-GR" dirty="0"/>
          </a:p>
        </p:txBody>
      </p:sp>
    </p:spTree>
    <p:extLst>
      <p:ext uri="{BB962C8B-B14F-4D97-AF65-F5344CB8AC3E}">
        <p14:creationId xmlns:p14="http://schemas.microsoft.com/office/powerpoint/2010/main" val="3364049313"/>
      </p:ext>
    </p:extLst>
  </p:cSld>
  <p:clrMapOvr>
    <a:masterClrMapping/>
  </p:clrMapOvr>
  <p:transition spd="slow">
    <p:randomBar dir="vert"/>
    <p:sndAc>
      <p:stSnd>
        <p:snd r:embed="rId2" name="wind.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55659-00A0-428B-93FC-9F0E1414AD4C}"/>
              </a:ext>
            </a:extLst>
          </p:cNvPr>
          <p:cNvSpPr>
            <a:spLocks noGrp="1"/>
          </p:cNvSpPr>
          <p:nvPr>
            <p:ph type="title"/>
          </p:nvPr>
        </p:nvSpPr>
        <p:spPr/>
        <p:txBody>
          <a:bodyPr/>
          <a:lstStyle/>
          <a:p>
            <a:r>
              <a:rPr lang="el-GR" dirty="0"/>
              <a:t>Ο νομός της βαρύτητας:</a:t>
            </a:r>
          </a:p>
        </p:txBody>
      </p:sp>
      <p:sp>
        <p:nvSpPr>
          <p:cNvPr id="3" name="Θέση περιεχομένου 2">
            <a:extLst>
              <a:ext uri="{FF2B5EF4-FFF2-40B4-BE49-F238E27FC236}">
                <a16:creationId xmlns:a16="http://schemas.microsoft.com/office/drawing/2014/main" id="{22A1671B-22DB-4D55-B589-64D0AA2DF5C8}"/>
              </a:ext>
            </a:extLst>
          </p:cNvPr>
          <p:cNvSpPr>
            <a:spLocks noGrp="1"/>
          </p:cNvSpPr>
          <p:nvPr>
            <p:ph idx="1"/>
          </p:nvPr>
        </p:nvSpPr>
        <p:spPr/>
        <p:txBody>
          <a:bodyPr/>
          <a:lstStyle/>
          <a:p>
            <a:r>
              <a:rPr lang="el-GR" dirty="0"/>
              <a:t>Ο νόμος του Νεύτωνα για τη βαρύτητα διατυπώνεται ως εξής: Κάθε σωματίδιο στο σύμπαν έλκει κάθε άλλο σωματίδιο με δύναμη ανάλογη του γινομένου των μαζών τους και αντιστρόφως ανάλογη του τετραγώνου της απόστασης του κέντρου βάρους τους.</a:t>
            </a:r>
          </a:p>
          <a:p>
            <a:endParaRPr lang="el-GR" dirty="0"/>
          </a:p>
        </p:txBody>
      </p:sp>
      <p:pic>
        <p:nvPicPr>
          <p:cNvPr id="3074" name="Picture 2" descr="https://cff2.earth.com/uploads/2011/04/16031443/earth-and-moon.jpg">
            <a:extLst>
              <a:ext uri="{FF2B5EF4-FFF2-40B4-BE49-F238E27FC236}">
                <a16:creationId xmlns:a16="http://schemas.microsoft.com/office/drawing/2014/main" id="{E8C1FD5D-DDD3-4FB2-90F8-3D35BF512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921" y="3498980"/>
            <a:ext cx="3078907" cy="31444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8" name="Picture 6" descr="https://static.vecteezy.com/system/resources/previews/001/482/674/original/falling-apple-for-gravity-experiment-free-vector.jpg">
            <a:extLst>
              <a:ext uri="{FF2B5EF4-FFF2-40B4-BE49-F238E27FC236}">
                <a16:creationId xmlns:a16="http://schemas.microsoft.com/office/drawing/2014/main" id="{F0E3D2F8-FC1E-4B0E-8B1A-0F8FDA53F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498" y="3910142"/>
            <a:ext cx="2596675" cy="2537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18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BA96A8-0D77-42C1-943D-C19686592F2A}"/>
              </a:ext>
            </a:extLst>
          </p:cNvPr>
          <p:cNvSpPr>
            <a:spLocks noGrp="1"/>
          </p:cNvSpPr>
          <p:nvPr>
            <p:ph type="title"/>
          </p:nvPr>
        </p:nvSpPr>
        <p:spPr/>
        <p:txBody>
          <a:bodyPr/>
          <a:lstStyle/>
          <a:p>
            <a:r>
              <a:rPr lang="el-GR" dirty="0"/>
              <a:t>Ο θάνατος του Νεύτωνα:</a:t>
            </a:r>
          </a:p>
        </p:txBody>
      </p:sp>
      <p:sp>
        <p:nvSpPr>
          <p:cNvPr id="3" name="Θέση περιεχομένου 2">
            <a:extLst>
              <a:ext uri="{FF2B5EF4-FFF2-40B4-BE49-F238E27FC236}">
                <a16:creationId xmlns:a16="http://schemas.microsoft.com/office/drawing/2014/main" id="{11E7F452-646F-4542-9498-790C714A0548}"/>
              </a:ext>
            </a:extLst>
          </p:cNvPr>
          <p:cNvSpPr>
            <a:spLocks noGrp="1"/>
          </p:cNvSpPr>
          <p:nvPr>
            <p:ph idx="1"/>
          </p:nvPr>
        </p:nvSpPr>
        <p:spPr/>
        <p:txBody>
          <a:bodyPr/>
          <a:lstStyle/>
          <a:p>
            <a:r>
              <a:rPr lang="el-GR" dirty="0"/>
              <a:t>Ο </a:t>
            </a:r>
            <a:r>
              <a:rPr lang="el-GR" dirty="0" err="1"/>
              <a:t>Νεύτων</a:t>
            </a:r>
            <a:r>
              <a:rPr lang="el-GR" dirty="0"/>
              <a:t> πέθανε σε ηλικία 84 ετών και κηδεύτηκε με όλες τις τιμές στο Αβαείο του </a:t>
            </a:r>
            <a:r>
              <a:rPr lang="el-GR" dirty="0" err="1"/>
              <a:t>Γουέστμινστερ</a:t>
            </a:r>
            <a:r>
              <a:rPr lang="el-GR" dirty="0"/>
              <a:t>. Ως διάσημος φυσικός φιλόσοφος, ήταν ένα νέο είδος εθνικού ήρωα.</a:t>
            </a:r>
          </a:p>
        </p:txBody>
      </p:sp>
      <p:pic>
        <p:nvPicPr>
          <p:cNvPr id="4098" name="Picture 2" descr="https://tse3.mm.bing.net/th?id=OIP.Q_60AYVUoY0Og5otkbkR4wHaHa&amp;pid=Api&amp;P=0&amp;h=220">
            <a:extLst>
              <a:ext uri="{FF2B5EF4-FFF2-40B4-BE49-F238E27FC236}">
                <a16:creationId xmlns:a16="http://schemas.microsoft.com/office/drawing/2014/main" id="{B150062F-E898-4789-9F45-967DDEBD5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719" y="3244148"/>
            <a:ext cx="3161134" cy="31611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4100" name="Picture 4" descr="https://tse3.mm.bing.net/th?id=OIP.nd8U2h91UquLO73YkirQSAHaEK&amp;pid=Api&amp;P=0&amp;h=220">
            <a:extLst>
              <a:ext uri="{FF2B5EF4-FFF2-40B4-BE49-F238E27FC236}">
                <a16:creationId xmlns:a16="http://schemas.microsoft.com/office/drawing/2014/main" id="{EC2C12B1-3131-4928-8B8E-C22265A2A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374" y="3370111"/>
            <a:ext cx="3733800" cy="209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76585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500" fill="hold"/>
                                        <p:tgtEl>
                                          <p:spTgt spid="4098"/>
                                        </p:tgtEl>
                                        <p:attrNameLst>
                                          <p:attrName>ppt_w</p:attrName>
                                        </p:attrNameLst>
                                      </p:cBhvr>
                                      <p:tavLst>
                                        <p:tav tm="0">
                                          <p:val>
                                            <p:fltVal val="0"/>
                                          </p:val>
                                        </p:tav>
                                        <p:tav tm="100000">
                                          <p:val>
                                            <p:strVal val="#ppt_w"/>
                                          </p:val>
                                        </p:tav>
                                      </p:tavLst>
                                    </p:anim>
                                    <p:anim calcmode="lin" valueType="num">
                                      <p:cBhvr>
                                        <p:cTn id="16" dur="500" fill="hold"/>
                                        <p:tgtEl>
                                          <p:spTgt spid="4098"/>
                                        </p:tgtEl>
                                        <p:attrNameLst>
                                          <p:attrName>ppt_h</p:attrName>
                                        </p:attrNameLst>
                                      </p:cBhvr>
                                      <p:tavLst>
                                        <p:tav tm="0">
                                          <p:val>
                                            <p:fltVal val="0"/>
                                          </p:val>
                                        </p:tav>
                                        <p:tav tm="100000">
                                          <p:val>
                                            <p:strVal val="#ppt_h"/>
                                          </p:val>
                                        </p:tav>
                                      </p:tavLst>
                                    </p:anim>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se4.mm.bing.net/th?id=OIP.GbhO9m9e43xbc9MjWHyfwwHaEc&amp;pid=Api&amp;P=0&amp;h=220">
            <a:extLst>
              <a:ext uri="{FF2B5EF4-FFF2-40B4-BE49-F238E27FC236}">
                <a16:creationId xmlns:a16="http://schemas.microsoft.com/office/drawing/2014/main" id="{D2CFCA39-EA59-48A2-B68A-EFA75CEA67A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705892" y="1405081"/>
            <a:ext cx="6004907" cy="3599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47FDE257-A627-44BE-8396-838DF044B6AA}"/>
              </a:ext>
            </a:extLst>
          </p:cNvPr>
          <p:cNvSpPr>
            <a:spLocks noGrp="1"/>
          </p:cNvSpPr>
          <p:nvPr>
            <p:ph type="title"/>
          </p:nvPr>
        </p:nvSpPr>
        <p:spPr/>
        <p:txBody>
          <a:bodyPr/>
          <a:lstStyle/>
          <a:p>
            <a:r>
              <a:rPr lang="el-GR" dirty="0"/>
              <a:t>Τέλος παρουσίασης!</a:t>
            </a:r>
          </a:p>
        </p:txBody>
      </p:sp>
      <p:sp>
        <p:nvSpPr>
          <p:cNvPr id="3" name="Θέση περιεχομένου 2">
            <a:extLst>
              <a:ext uri="{FF2B5EF4-FFF2-40B4-BE49-F238E27FC236}">
                <a16:creationId xmlns:a16="http://schemas.microsoft.com/office/drawing/2014/main" id="{C8E8518D-BC4A-4920-AA66-149278DC68C1}"/>
              </a:ext>
            </a:extLst>
          </p:cNvPr>
          <p:cNvSpPr>
            <a:spLocks noGrp="1"/>
          </p:cNvSpPr>
          <p:nvPr>
            <p:ph idx="1"/>
          </p:nvPr>
        </p:nvSpPr>
        <p:spPr/>
        <p:txBody>
          <a:bodyPr>
            <a:normAutofit fontScale="92500" lnSpcReduction="10000"/>
          </a:bodyPr>
          <a:lstStyle/>
          <a:p>
            <a:pPr marL="0" indent="0">
              <a:buNone/>
            </a:pPr>
            <a:r>
              <a:rPr lang="el-GR" dirty="0"/>
              <a:t>Άτομα:</a:t>
            </a:r>
          </a:p>
          <a:p>
            <a:pPr marL="0" indent="0">
              <a:buNone/>
            </a:pPr>
            <a:r>
              <a:rPr lang="el-GR" dirty="0"/>
              <a:t>Θέμελης </a:t>
            </a:r>
            <a:r>
              <a:rPr lang="el-GR" dirty="0" err="1"/>
              <a:t>Μαΐλλης</a:t>
            </a:r>
            <a:endParaRPr lang="el-GR" dirty="0"/>
          </a:p>
          <a:p>
            <a:pPr marL="0" indent="0">
              <a:buNone/>
            </a:pPr>
            <a:r>
              <a:rPr lang="el-GR" dirty="0"/>
              <a:t>Τμήμα:</a:t>
            </a:r>
          </a:p>
          <a:p>
            <a:pPr marL="0" indent="0">
              <a:buNone/>
            </a:pPr>
            <a:r>
              <a:rPr lang="el-GR" dirty="0"/>
              <a:t>Γ΄2</a:t>
            </a:r>
          </a:p>
          <a:p>
            <a:pPr marL="0" indent="0">
              <a:buNone/>
            </a:pPr>
            <a:endParaRPr lang="el-GR" dirty="0"/>
          </a:p>
          <a:p>
            <a:pPr marL="0" indent="0">
              <a:buNone/>
            </a:pPr>
            <a:r>
              <a:rPr lang="el-GR" dirty="0"/>
              <a:t>Εργασία Κ.Π.Α</a:t>
            </a:r>
          </a:p>
          <a:p>
            <a:pPr marL="0" indent="0">
              <a:buNone/>
            </a:pPr>
            <a:r>
              <a:rPr lang="el-GR" dirty="0"/>
              <a:t>Πηγές:</a:t>
            </a:r>
          </a:p>
          <a:p>
            <a:pPr marL="0" indent="0">
              <a:buNone/>
            </a:pPr>
            <a:r>
              <a:rPr lang="en-US" dirty="0">
                <a:hlinkClick r:id="rId6"/>
              </a:rPr>
              <a:t>https://www.greelane.com/elintroduction-to-newtons-laws-of-motion-26988</a:t>
            </a:r>
            <a:endParaRPr lang="el-GR" dirty="0"/>
          </a:p>
          <a:p>
            <a:pPr marL="0" indent="0">
              <a:buNone/>
            </a:pPr>
            <a:r>
              <a:rPr lang="en-US" dirty="0"/>
              <a:t>https://www.bbc.co.uk/teatch/isaac-newton-the-man-who-discovered-gravity</a:t>
            </a:r>
            <a:endParaRPr lang="el-GR" dirty="0"/>
          </a:p>
        </p:txBody>
      </p:sp>
    </p:spTree>
    <p:extLst>
      <p:ext uri="{BB962C8B-B14F-4D97-AF65-F5344CB8AC3E}">
        <p14:creationId xmlns:p14="http://schemas.microsoft.com/office/powerpoint/2010/main" val="622519621"/>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3" name="push.wav"/>
          </p:stSnd>
        </p:sndAc>
      </p:transition>
    </mc:Choice>
    <mc:Fallback>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5901</TotalTime>
  <Words>301</Words>
  <Application>Microsoft Office PowerPoint</Application>
  <PresentationFormat>Ευρεία οθόνη</PresentationFormat>
  <Paragraphs>23</Paragraphs>
  <Slides>6</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Century Gothic</vt:lpstr>
      <vt:lpstr>Wingdings 3</vt:lpstr>
      <vt:lpstr>Ιόν</vt:lpstr>
      <vt:lpstr>Ποιος ήταν ο Ισαάκ Νεύτων;</vt:lpstr>
      <vt:lpstr>Τι ανακάλυψε που άλλαξε τον κόσμο;</vt:lpstr>
      <vt:lpstr>Οι τρεις νομοί του Νεύτωνα:</vt:lpstr>
      <vt:lpstr>Ο νομός της βαρύτητας:</vt:lpstr>
      <vt:lpstr>Ο θάνατος του Νεύτωνα:</vt:lpstr>
      <vt:lpstr>Τέλος παρουσίασης!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11</cp:revision>
  <dcterms:created xsi:type="dcterms:W3CDTF">2024-02-23T20:51:33Z</dcterms:created>
  <dcterms:modified xsi:type="dcterms:W3CDTF">2024-03-02T14:42:07Z</dcterms:modified>
</cp:coreProperties>
</file>